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5" r:id="rId4"/>
  </p:sldMasterIdLst>
  <p:notesMasterIdLst>
    <p:notesMasterId r:id="rId20"/>
  </p:notesMasterIdLst>
  <p:handoutMasterIdLst>
    <p:handoutMasterId r:id="rId21"/>
  </p:handoutMasterIdLst>
  <p:sldIdLst>
    <p:sldId id="256" r:id="rId5"/>
    <p:sldId id="261" r:id="rId6"/>
    <p:sldId id="303" r:id="rId7"/>
    <p:sldId id="304" r:id="rId8"/>
    <p:sldId id="257" r:id="rId9"/>
    <p:sldId id="265" r:id="rId10"/>
    <p:sldId id="259" r:id="rId11"/>
    <p:sldId id="282" r:id="rId12"/>
    <p:sldId id="297" r:id="rId13"/>
    <p:sldId id="298" r:id="rId14"/>
    <p:sldId id="299" r:id="rId15"/>
    <p:sldId id="300" r:id="rId16"/>
    <p:sldId id="301" r:id="rId17"/>
    <p:sldId id="302" r:id="rId18"/>
    <p:sldId id="29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7F7F7F"/>
    <a:srgbClr val="A6A6A6"/>
    <a:srgbClr val="BFBFBF"/>
    <a:srgbClr val="465359"/>
    <a:srgbClr val="757575"/>
    <a:srgbClr val="8B8B8B"/>
    <a:srgbClr val="B0B0B0"/>
    <a:srgbClr val="D3D3D3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66" d="100"/>
          <a:sy n="66" d="100"/>
        </p:scale>
        <p:origin x="6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366289-7251-4248-8185-9FEDE67FEB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11AAB-DA95-4CED-94BD-874BA4394E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2D0D4-6341-4059-9D73-098573890B8F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222C7-E745-4972-ADB2-26864641F2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AA558-CC6A-4543-8082-2ECED10B3D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EEF11-4551-44CC-8138-2C9C44119EA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7647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64C05-FCBF-48B1-ABC9-9F817F02AAEB}" type="datetimeFigureOut">
              <a:rPr lang="en-US" smtClean="0"/>
              <a:t>6/2/2024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8E5D6-E240-4AB4-B03F-F45C58F87E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306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48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058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577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39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45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9604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67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04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6/2/2024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7589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3429849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28380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9137758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8472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6298471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3444517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5"/>
          </p:nvPr>
        </p:nvSpPr>
        <p:spPr>
          <a:xfrm>
            <a:off x="3444519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9138807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20" name="Content Placeholder 5"/>
          <p:cNvSpPr>
            <a:spLocks noGrp="1"/>
          </p:cNvSpPr>
          <p:nvPr>
            <p:ph sz="quarter" idx="17"/>
          </p:nvPr>
        </p:nvSpPr>
        <p:spPr>
          <a:xfrm>
            <a:off x="9138806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581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450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95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32275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0927" y="709565"/>
            <a:ext cx="6650991" cy="699407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632857"/>
            <a:ext cx="6650991" cy="4205188"/>
          </a:xfrm>
        </p:spPr>
        <p:txBody>
          <a:bodyPr anchor="t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01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622917" y="3322281"/>
            <a:ext cx="3367862" cy="33678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 Watermark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768350" y="2312987"/>
            <a:ext cx="731520" cy="73152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1791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82884F1-FFEA-405F-9602-3DCA865EDA4E}" type="datetime1">
              <a:rPr lang="en-US" smtClean="0"/>
              <a:pPr/>
              <a:t>6/2/2024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1415595" y="3435840"/>
            <a:ext cx="57607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59554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349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91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84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446534" y="4284627"/>
            <a:ext cx="11292840" cy="201167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5695849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446534" y="4114808"/>
            <a:ext cx="1129284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4220835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4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648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39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660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905648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0809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905649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3580809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2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103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94070D-8484-4B7B-ADE0-4CCDD6380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8626" y="5120639"/>
            <a:ext cx="12200626" cy="17326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5940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rgbClr val="465359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6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5940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3642897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8" name="Content Placeholder 3"/>
          <p:cNvSpPr>
            <a:spLocks noGrp="1"/>
          </p:cNvSpPr>
          <p:nvPr>
            <p:ph sz="half" idx="11" hasCustomPrompt="1"/>
          </p:nvPr>
        </p:nvSpPr>
        <p:spPr>
          <a:xfrm>
            <a:off x="3642900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52639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0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652639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9409888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2" name="Content Placeholder 3"/>
          <p:cNvSpPr>
            <a:spLocks noGrp="1"/>
          </p:cNvSpPr>
          <p:nvPr>
            <p:ph sz="half" idx="15" hasCustomPrompt="1"/>
          </p:nvPr>
        </p:nvSpPr>
        <p:spPr>
          <a:xfrm>
            <a:off x="9409891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553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6/2/2024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5295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44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7" r:id="rId2"/>
    <p:sldLayoutId id="2147483675" r:id="rId3"/>
    <p:sldLayoutId id="2147483676" r:id="rId4"/>
    <p:sldLayoutId id="2147483677" r:id="rId5"/>
    <p:sldLayoutId id="2147483684" r:id="rId6"/>
    <p:sldLayoutId id="2147483678" r:id="rId7"/>
    <p:sldLayoutId id="2147483692" r:id="rId8"/>
    <p:sldLayoutId id="2147483690" r:id="rId9"/>
    <p:sldLayoutId id="2147483691" r:id="rId10"/>
    <p:sldLayoutId id="2147483679" r:id="rId11"/>
    <p:sldLayoutId id="2147483680" r:id="rId12"/>
    <p:sldLayoutId id="2147483688" r:id="rId13"/>
    <p:sldLayoutId id="2147483686" r:id="rId14"/>
    <p:sldLayoutId id="2147483689" r:id="rId15"/>
    <p:sldLayoutId id="2147483683" r:id="rId16"/>
    <p:sldLayoutId id="2147483681" r:id="rId17"/>
    <p:sldLayoutId id="2147483682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www.techstagram.com/2015/07/07/amazon-cloud-driv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adigmadhavi.blogspot.com/2011/08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nd/3.0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Placeholder 10" descr="group of employees collaborating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Amazon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>
                <a:solidFill>
                  <a:schemeClr val="tx1"/>
                </a:solidFill>
              </a:rPr>
              <a:t>capstone project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4474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Shraddha saraswat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A9904E-DB65-4C34-A721-F3854B9070EA}"/>
              </a:ext>
            </a:extLst>
          </p:cNvPr>
          <p:cNvSpPr/>
          <p:nvPr/>
        </p:nvSpPr>
        <p:spPr>
          <a:xfrm>
            <a:off x="452387" y="635267"/>
            <a:ext cx="86021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74151"/>
                </a:solidFill>
                <a:latin typeface="Roboto"/>
              </a:rPr>
              <a:t>7. In which month did the cost of goods sold reach its peak?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DD4CE18-A47D-41B5-8EC7-606B5222D3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960571"/>
              </p:ext>
            </p:extLst>
          </p:nvPr>
        </p:nvGraphicFramePr>
        <p:xfrm>
          <a:off x="712269" y="1004599"/>
          <a:ext cx="2387066" cy="365760"/>
        </p:xfrm>
        <a:graphic>
          <a:graphicData uri="http://schemas.openxmlformats.org/drawingml/2006/table">
            <a:tbl>
              <a:tblPr/>
              <a:tblGrid>
                <a:gridCol w="1193533">
                  <a:extLst>
                    <a:ext uri="{9D8B030D-6E8A-4147-A177-3AD203B41FA5}">
                      <a16:colId xmlns:a16="http://schemas.microsoft.com/office/drawing/2014/main" val="2476045983"/>
                    </a:ext>
                  </a:extLst>
                </a:gridCol>
                <a:gridCol w="1193533">
                  <a:extLst>
                    <a:ext uri="{9D8B030D-6E8A-4147-A177-3AD203B41FA5}">
                      <a16:colId xmlns:a16="http://schemas.microsoft.com/office/drawing/2014/main" val="3757570162"/>
                    </a:ext>
                  </a:extLst>
                </a:gridCol>
              </a:tblGrid>
              <a:tr h="294812">
                <a:tc>
                  <a:txBody>
                    <a:bodyPr/>
                    <a:lstStyle/>
                    <a:p>
                      <a:r>
                        <a:rPr lang="en-US" dirty="0"/>
                        <a:t>Jan -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116291.87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909047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500C9FD-9297-458E-8911-5F189869F20A}"/>
              </a:ext>
            </a:extLst>
          </p:cNvPr>
          <p:cNvSpPr/>
          <p:nvPr/>
        </p:nvSpPr>
        <p:spPr>
          <a:xfrm>
            <a:off x="452387" y="1568918"/>
            <a:ext cx="84418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8. Which product line generated the highest revenue?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6713D8B-84D0-4015-9D7A-0A6FDBD8EC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979335"/>
              </p:ext>
            </p:extLst>
          </p:nvPr>
        </p:nvGraphicFramePr>
        <p:xfrm>
          <a:off x="712269" y="1934678"/>
          <a:ext cx="4360246" cy="365760"/>
        </p:xfrm>
        <a:graphic>
          <a:graphicData uri="http://schemas.openxmlformats.org/drawingml/2006/table">
            <a:tbl>
              <a:tblPr/>
              <a:tblGrid>
                <a:gridCol w="2180123">
                  <a:extLst>
                    <a:ext uri="{9D8B030D-6E8A-4147-A177-3AD203B41FA5}">
                      <a16:colId xmlns:a16="http://schemas.microsoft.com/office/drawing/2014/main" val="3993446069"/>
                    </a:ext>
                  </a:extLst>
                </a:gridCol>
                <a:gridCol w="2180123">
                  <a:extLst>
                    <a:ext uri="{9D8B030D-6E8A-4147-A177-3AD203B41FA5}">
                      <a16:colId xmlns:a16="http://schemas.microsoft.com/office/drawing/2014/main" val="3816174061"/>
                    </a:ext>
                  </a:extLst>
                </a:gridCol>
              </a:tblGrid>
              <a:tr h="298383">
                <a:tc>
                  <a:txBody>
                    <a:bodyPr/>
                    <a:lstStyle/>
                    <a:p>
                      <a:r>
                        <a:rPr lang="en-US"/>
                        <a:t>Food and beverages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56144.84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494261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25D22436-7886-4633-8FB6-1819037ED301}"/>
              </a:ext>
            </a:extLst>
          </p:cNvPr>
          <p:cNvSpPr/>
          <p:nvPr/>
        </p:nvSpPr>
        <p:spPr>
          <a:xfrm>
            <a:off x="452388" y="2377440"/>
            <a:ext cx="82943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9. In which city was the highest revenue recorded?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23C50B3-CE36-443E-9F6B-53DA547345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869544"/>
              </p:ext>
            </p:extLst>
          </p:nvPr>
        </p:nvGraphicFramePr>
        <p:xfrm>
          <a:off x="712269" y="2746773"/>
          <a:ext cx="3349592" cy="439190"/>
        </p:xfrm>
        <a:graphic>
          <a:graphicData uri="http://schemas.openxmlformats.org/drawingml/2006/table">
            <a:tbl>
              <a:tblPr/>
              <a:tblGrid>
                <a:gridCol w="1674796">
                  <a:extLst>
                    <a:ext uri="{9D8B030D-6E8A-4147-A177-3AD203B41FA5}">
                      <a16:colId xmlns:a16="http://schemas.microsoft.com/office/drawing/2014/main" val="2339241747"/>
                    </a:ext>
                  </a:extLst>
                </a:gridCol>
                <a:gridCol w="1674796">
                  <a:extLst>
                    <a:ext uri="{9D8B030D-6E8A-4147-A177-3AD203B41FA5}">
                      <a16:colId xmlns:a16="http://schemas.microsoft.com/office/drawing/2014/main" val="57538571"/>
                    </a:ext>
                  </a:extLst>
                </a:gridCol>
              </a:tblGrid>
              <a:tr h="439190">
                <a:tc>
                  <a:txBody>
                    <a:bodyPr/>
                    <a:lstStyle/>
                    <a:p>
                      <a:r>
                        <a:rPr lang="en-US"/>
                        <a:t>Naypyitaw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110568.71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7150600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7216A29-1BE3-45C1-AADD-1199DAB990AC}"/>
              </a:ext>
            </a:extLst>
          </p:cNvPr>
          <p:cNvSpPr/>
          <p:nvPr/>
        </p:nvSpPr>
        <p:spPr>
          <a:xfrm>
            <a:off x="452387" y="3185962"/>
            <a:ext cx="86916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10.Which product line incurred the highest Value Added Tax?</a:t>
            </a:r>
          </a:p>
          <a:p>
            <a:br>
              <a:rPr lang="en-US" dirty="0"/>
            </a:br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D46C3CB-EF82-4D27-9B95-1F667CC41E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2288520"/>
              </p:ext>
            </p:extLst>
          </p:nvPr>
        </p:nvGraphicFramePr>
        <p:xfrm>
          <a:off x="818147" y="3548151"/>
          <a:ext cx="4100362" cy="365760"/>
        </p:xfrm>
        <a:graphic>
          <a:graphicData uri="http://schemas.openxmlformats.org/drawingml/2006/table">
            <a:tbl>
              <a:tblPr/>
              <a:tblGrid>
                <a:gridCol w="2050181">
                  <a:extLst>
                    <a:ext uri="{9D8B030D-6E8A-4147-A177-3AD203B41FA5}">
                      <a16:colId xmlns:a16="http://schemas.microsoft.com/office/drawing/2014/main" val="2403271032"/>
                    </a:ext>
                  </a:extLst>
                </a:gridCol>
                <a:gridCol w="2050181">
                  <a:extLst>
                    <a:ext uri="{9D8B030D-6E8A-4147-A177-3AD203B41FA5}">
                      <a16:colId xmlns:a16="http://schemas.microsoft.com/office/drawing/2014/main" val="758554008"/>
                    </a:ext>
                  </a:extLst>
                </a:gridCol>
              </a:tblGrid>
              <a:tr h="340456">
                <a:tc>
                  <a:txBody>
                    <a:bodyPr/>
                    <a:lstStyle/>
                    <a:p>
                      <a:r>
                        <a:rPr lang="en-US"/>
                        <a:t>Food and beverages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2673.56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3869197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23F7540E-14B3-45A4-AE9F-95564527E2BB}"/>
              </a:ext>
            </a:extLst>
          </p:cNvPr>
          <p:cNvSpPr/>
          <p:nvPr/>
        </p:nvSpPr>
        <p:spPr>
          <a:xfrm>
            <a:off x="452387" y="3994484"/>
            <a:ext cx="86916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11.For each product line, add a column indicating "Good" if its sales are above average, otherwise "Bad."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CD30CC-F373-4751-9E90-2BF4C3E17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864" y="635267"/>
            <a:ext cx="5109589" cy="430590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C56FED3-2C34-4504-8B49-47F020C8B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35" y="4707089"/>
            <a:ext cx="5718765" cy="19528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8213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06B9D8-D8DB-44DA-AE22-96E6D6317243}"/>
              </a:ext>
            </a:extLst>
          </p:cNvPr>
          <p:cNvSpPr/>
          <p:nvPr/>
        </p:nvSpPr>
        <p:spPr>
          <a:xfrm>
            <a:off x="375385" y="741145"/>
            <a:ext cx="87686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12.Identify the branch that exceeded the average number of products sold.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7329744-4C5F-4BB6-891A-6C6FEAAD54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1603199"/>
              </p:ext>
            </p:extLst>
          </p:nvPr>
        </p:nvGraphicFramePr>
        <p:xfrm>
          <a:off x="798897" y="1110477"/>
          <a:ext cx="2165684" cy="458441"/>
        </p:xfrm>
        <a:graphic>
          <a:graphicData uri="http://schemas.openxmlformats.org/drawingml/2006/table">
            <a:tbl>
              <a:tblPr/>
              <a:tblGrid>
                <a:gridCol w="1082842">
                  <a:extLst>
                    <a:ext uri="{9D8B030D-6E8A-4147-A177-3AD203B41FA5}">
                      <a16:colId xmlns:a16="http://schemas.microsoft.com/office/drawing/2014/main" val="3032753937"/>
                    </a:ext>
                  </a:extLst>
                </a:gridCol>
                <a:gridCol w="1082842">
                  <a:extLst>
                    <a:ext uri="{9D8B030D-6E8A-4147-A177-3AD203B41FA5}">
                      <a16:colId xmlns:a16="http://schemas.microsoft.com/office/drawing/2014/main" val="3993414338"/>
                    </a:ext>
                  </a:extLst>
                </a:gridCol>
              </a:tblGrid>
              <a:tr h="458441">
                <a:tc>
                  <a:txBody>
                    <a:bodyPr/>
                    <a:lstStyle/>
                    <a:p>
                      <a:r>
                        <a:rPr lang="en-US" dirty="0"/>
                        <a:t>A -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1859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5207865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E51C284-2EF7-41B2-A833-C00BB6A0E7DE}"/>
              </a:ext>
            </a:extLst>
          </p:cNvPr>
          <p:cNvSpPr/>
          <p:nvPr/>
        </p:nvSpPr>
        <p:spPr>
          <a:xfrm>
            <a:off x="375385" y="1703673"/>
            <a:ext cx="87686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13. Which product line is most frequently associated with each gender?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F16ABF-1B54-4F2F-A6F4-A3457FCFCCDC}"/>
              </a:ext>
            </a:extLst>
          </p:cNvPr>
          <p:cNvSpPr/>
          <p:nvPr/>
        </p:nvSpPr>
        <p:spPr>
          <a:xfrm>
            <a:off x="789272" y="1110477"/>
            <a:ext cx="2165684" cy="47769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3AC38F9-DB78-42C1-9D56-542E5966C7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936745"/>
              </p:ext>
            </p:extLst>
          </p:nvPr>
        </p:nvGraphicFramePr>
        <p:xfrm>
          <a:off x="789271" y="1110477"/>
          <a:ext cx="2165684" cy="468066"/>
        </p:xfrm>
        <a:graphic>
          <a:graphicData uri="http://schemas.openxmlformats.org/drawingml/2006/table">
            <a:tbl>
              <a:tblPr/>
              <a:tblGrid>
                <a:gridCol w="1082842">
                  <a:extLst>
                    <a:ext uri="{9D8B030D-6E8A-4147-A177-3AD203B41FA5}">
                      <a16:colId xmlns:a16="http://schemas.microsoft.com/office/drawing/2014/main" val="4180292009"/>
                    </a:ext>
                  </a:extLst>
                </a:gridCol>
                <a:gridCol w="1082842">
                  <a:extLst>
                    <a:ext uri="{9D8B030D-6E8A-4147-A177-3AD203B41FA5}">
                      <a16:colId xmlns:a16="http://schemas.microsoft.com/office/drawing/2014/main" val="777962032"/>
                    </a:ext>
                  </a:extLst>
                </a:gridCol>
              </a:tblGrid>
              <a:tr h="468066">
                <a:tc>
                  <a:txBody>
                    <a:bodyPr/>
                    <a:lstStyle/>
                    <a:p>
                      <a:r>
                        <a:rPr lang="en-US" dirty="0"/>
                        <a:t>A -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1859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3305758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5D8AAC10-821C-4A8D-854A-A0DB81577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558" y="2198134"/>
            <a:ext cx="5486741" cy="16230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AF5D8C-ACDB-4AAD-94E2-CBA1F10C2439}"/>
              </a:ext>
            </a:extLst>
          </p:cNvPr>
          <p:cNvSpPr/>
          <p:nvPr/>
        </p:nvSpPr>
        <p:spPr>
          <a:xfrm>
            <a:off x="375385" y="3982997"/>
            <a:ext cx="84611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14. Calculate the average rating for each product line.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D4D946-4AB6-4FF1-BF90-2690D71F98F2}"/>
              </a:ext>
            </a:extLst>
          </p:cNvPr>
          <p:cNvSpPr/>
          <p:nvPr/>
        </p:nvSpPr>
        <p:spPr>
          <a:xfrm>
            <a:off x="875559" y="4352329"/>
            <a:ext cx="3513562" cy="5950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85989A5-82CC-4C99-A462-BE9AB123F5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20410"/>
              </p:ext>
            </p:extLst>
          </p:nvPr>
        </p:nvGraphicFramePr>
        <p:xfrm>
          <a:off x="875558" y="4352329"/>
          <a:ext cx="4139204" cy="507832"/>
        </p:xfrm>
        <a:graphic>
          <a:graphicData uri="http://schemas.openxmlformats.org/drawingml/2006/table">
            <a:tbl>
              <a:tblPr/>
              <a:tblGrid>
                <a:gridCol w="2069602">
                  <a:extLst>
                    <a:ext uri="{9D8B030D-6E8A-4147-A177-3AD203B41FA5}">
                      <a16:colId xmlns:a16="http://schemas.microsoft.com/office/drawing/2014/main" val="97302728"/>
                    </a:ext>
                  </a:extLst>
                </a:gridCol>
                <a:gridCol w="2069602">
                  <a:extLst>
                    <a:ext uri="{9D8B030D-6E8A-4147-A177-3AD203B41FA5}">
                      <a16:colId xmlns:a16="http://schemas.microsoft.com/office/drawing/2014/main" val="536254970"/>
                    </a:ext>
                  </a:extLst>
                </a:gridCol>
              </a:tblGrid>
              <a:tr h="507832">
                <a:tc>
                  <a:txBody>
                    <a:bodyPr/>
                    <a:lstStyle/>
                    <a:p>
                      <a:r>
                        <a:rPr lang="en-US"/>
                        <a:t>Home and lifestyle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6.8375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7857105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D33F02D1-BC35-428B-82BE-D6732E31694E}"/>
              </a:ext>
            </a:extLst>
          </p:cNvPr>
          <p:cNvSpPr/>
          <p:nvPr/>
        </p:nvSpPr>
        <p:spPr>
          <a:xfrm>
            <a:off x="375385" y="5053262"/>
            <a:ext cx="87686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15. Count the sales occurrences for each time of day on every weekday.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E8B8D23-E4B2-4461-92B9-471D91906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881" y="1110477"/>
            <a:ext cx="4209949" cy="54154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6755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0B1F7C-9EB5-4313-892E-D8C6E25D6983}"/>
              </a:ext>
            </a:extLst>
          </p:cNvPr>
          <p:cNvSpPr/>
          <p:nvPr/>
        </p:nvSpPr>
        <p:spPr>
          <a:xfrm>
            <a:off x="375385" y="635267"/>
            <a:ext cx="87686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16. Identify the customer type contributing the highest revenue.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93AAFFF-9204-4999-A9DE-13B965B999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630001"/>
              </p:ext>
            </p:extLst>
          </p:nvPr>
        </p:nvGraphicFramePr>
        <p:xfrm>
          <a:off x="750771" y="1004599"/>
          <a:ext cx="3388092" cy="369332"/>
        </p:xfrm>
        <a:graphic>
          <a:graphicData uri="http://schemas.openxmlformats.org/drawingml/2006/table">
            <a:tbl>
              <a:tblPr/>
              <a:tblGrid>
                <a:gridCol w="1694046">
                  <a:extLst>
                    <a:ext uri="{9D8B030D-6E8A-4147-A177-3AD203B41FA5}">
                      <a16:colId xmlns:a16="http://schemas.microsoft.com/office/drawing/2014/main" val="2121773520"/>
                    </a:ext>
                  </a:extLst>
                </a:gridCol>
                <a:gridCol w="1694046">
                  <a:extLst>
                    <a:ext uri="{9D8B030D-6E8A-4147-A177-3AD203B41FA5}">
                      <a16:colId xmlns:a16="http://schemas.microsoft.com/office/drawing/2014/main" val="1791964829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r>
                        <a:rPr lang="en-US"/>
                        <a:t>Member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164223.44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4681167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FAE2089-8241-4A92-A15F-32CE1928256B}"/>
              </a:ext>
            </a:extLst>
          </p:cNvPr>
          <p:cNvSpPr/>
          <p:nvPr/>
        </p:nvSpPr>
        <p:spPr>
          <a:xfrm>
            <a:off x="375385" y="1645920"/>
            <a:ext cx="8550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17. Determine the city with the highest VAT percentage.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A01CAA4-F9F9-4B98-A61C-2FC8FB2C3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597801"/>
              </p:ext>
            </p:extLst>
          </p:nvPr>
        </p:nvGraphicFramePr>
        <p:xfrm>
          <a:off x="750771" y="2107933"/>
          <a:ext cx="3484346" cy="442762"/>
        </p:xfrm>
        <a:graphic>
          <a:graphicData uri="http://schemas.openxmlformats.org/drawingml/2006/table">
            <a:tbl>
              <a:tblPr/>
              <a:tblGrid>
                <a:gridCol w="1742173">
                  <a:extLst>
                    <a:ext uri="{9D8B030D-6E8A-4147-A177-3AD203B41FA5}">
                      <a16:colId xmlns:a16="http://schemas.microsoft.com/office/drawing/2014/main" val="405811677"/>
                    </a:ext>
                  </a:extLst>
                </a:gridCol>
                <a:gridCol w="1742173">
                  <a:extLst>
                    <a:ext uri="{9D8B030D-6E8A-4147-A177-3AD203B41FA5}">
                      <a16:colId xmlns:a16="http://schemas.microsoft.com/office/drawing/2014/main" val="3581615665"/>
                    </a:ext>
                  </a:extLst>
                </a:gridCol>
              </a:tblGrid>
              <a:tr h="442762">
                <a:tc>
                  <a:txBody>
                    <a:bodyPr/>
                    <a:lstStyle/>
                    <a:p>
                      <a:r>
                        <a:rPr lang="en-US"/>
                        <a:t>Naypyitaw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5265.18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2878053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9AA66AC3-2E54-4458-928C-59A02FBD2F04}"/>
              </a:ext>
            </a:extLst>
          </p:cNvPr>
          <p:cNvSpPr/>
          <p:nvPr/>
        </p:nvSpPr>
        <p:spPr>
          <a:xfrm>
            <a:off x="375385" y="2550695"/>
            <a:ext cx="87368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74151"/>
                </a:solidFill>
                <a:latin typeface="Roboto"/>
              </a:rPr>
              <a:t>18. Identify the customer type with the highest VAT payments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672BAF0-716A-410A-9BA0-4EF2405EC7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58713"/>
              </p:ext>
            </p:extLst>
          </p:nvPr>
        </p:nvGraphicFramePr>
        <p:xfrm>
          <a:off x="750771" y="3086139"/>
          <a:ext cx="3051208" cy="369332"/>
        </p:xfrm>
        <a:graphic>
          <a:graphicData uri="http://schemas.openxmlformats.org/drawingml/2006/table">
            <a:tbl>
              <a:tblPr/>
              <a:tblGrid>
                <a:gridCol w="1525604">
                  <a:extLst>
                    <a:ext uri="{9D8B030D-6E8A-4147-A177-3AD203B41FA5}">
                      <a16:colId xmlns:a16="http://schemas.microsoft.com/office/drawing/2014/main" val="2078789960"/>
                    </a:ext>
                  </a:extLst>
                </a:gridCol>
                <a:gridCol w="1525604">
                  <a:extLst>
                    <a:ext uri="{9D8B030D-6E8A-4147-A177-3AD203B41FA5}">
                      <a16:colId xmlns:a16="http://schemas.microsoft.com/office/drawing/2014/main" val="3873354130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r>
                        <a:rPr lang="en-US"/>
                        <a:t>Member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7820.16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998779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1C42669E-15BD-4EC7-B97D-5371BA55D94C}"/>
              </a:ext>
            </a:extLst>
          </p:cNvPr>
          <p:cNvSpPr/>
          <p:nvPr/>
        </p:nvSpPr>
        <p:spPr>
          <a:xfrm>
            <a:off x="407145" y="3455470"/>
            <a:ext cx="87368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19. What is the count of distinct customer types in the dataset?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578988-9D72-4D7D-A62C-13E7180ED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771" y="3917135"/>
            <a:ext cx="2457793" cy="6287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054483-BB95-4F6A-B92D-869FCB051532}"/>
              </a:ext>
            </a:extLst>
          </p:cNvPr>
          <p:cNvSpPr/>
          <p:nvPr/>
        </p:nvSpPr>
        <p:spPr>
          <a:xfrm>
            <a:off x="375385" y="4860160"/>
            <a:ext cx="8768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20. What is the count of distinct payment methods in the dataset?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B6B3DBA-9D54-4679-8294-CBF7F8FC9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29" y="5528909"/>
            <a:ext cx="2512787" cy="6938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7876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502D07-4BDF-4491-9877-44739F99EF4E}"/>
              </a:ext>
            </a:extLst>
          </p:cNvPr>
          <p:cNvSpPr/>
          <p:nvPr/>
        </p:nvSpPr>
        <p:spPr>
          <a:xfrm>
            <a:off x="365760" y="654518"/>
            <a:ext cx="82527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21. Which customer type occurs most frequently?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0D9131-EBB1-4DF3-986E-292FA7C25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23" y="1087070"/>
            <a:ext cx="2781701" cy="8287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6DB9187-909A-4AFF-9825-CD8CDD13403B}"/>
              </a:ext>
            </a:extLst>
          </p:cNvPr>
          <p:cNvSpPr/>
          <p:nvPr/>
        </p:nvSpPr>
        <p:spPr>
          <a:xfrm>
            <a:off x="365760" y="1979081"/>
            <a:ext cx="87782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22. Identify the customer type with the highest purchase frequency.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5191866-F0FB-4EEF-9B2A-617A937626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535792"/>
              </p:ext>
            </p:extLst>
          </p:nvPr>
        </p:nvGraphicFramePr>
        <p:xfrm>
          <a:off x="760395" y="2411633"/>
          <a:ext cx="3166712" cy="572199"/>
        </p:xfrm>
        <a:graphic>
          <a:graphicData uri="http://schemas.openxmlformats.org/drawingml/2006/table">
            <a:tbl>
              <a:tblPr/>
              <a:tblGrid>
                <a:gridCol w="1583356">
                  <a:extLst>
                    <a:ext uri="{9D8B030D-6E8A-4147-A177-3AD203B41FA5}">
                      <a16:colId xmlns:a16="http://schemas.microsoft.com/office/drawing/2014/main" val="1829508288"/>
                    </a:ext>
                  </a:extLst>
                </a:gridCol>
                <a:gridCol w="1583356">
                  <a:extLst>
                    <a:ext uri="{9D8B030D-6E8A-4147-A177-3AD203B41FA5}">
                      <a16:colId xmlns:a16="http://schemas.microsoft.com/office/drawing/2014/main" val="2100915509"/>
                    </a:ext>
                  </a:extLst>
                </a:gridCol>
              </a:tblGrid>
              <a:tr h="572199">
                <a:tc>
                  <a:txBody>
                    <a:bodyPr/>
                    <a:lstStyle/>
                    <a:p>
                      <a:r>
                        <a:rPr lang="en-US"/>
                        <a:t>Member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164223.44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8422494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0A703CE-2DD6-4863-84DE-5472066B402C}"/>
              </a:ext>
            </a:extLst>
          </p:cNvPr>
          <p:cNvSpPr/>
          <p:nvPr/>
        </p:nvSpPr>
        <p:spPr>
          <a:xfrm>
            <a:off x="365760" y="2871092"/>
            <a:ext cx="86887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23. Determine the predominant gender among customers.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74318B-DBB5-4C5B-95EC-EF8024744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355" y="3356935"/>
            <a:ext cx="2305372" cy="6858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29D47BA-8A5B-4B18-BACE-4F3B6B00A887}"/>
              </a:ext>
            </a:extLst>
          </p:cNvPr>
          <p:cNvSpPr/>
          <p:nvPr/>
        </p:nvSpPr>
        <p:spPr>
          <a:xfrm>
            <a:off x="340383" y="4159342"/>
            <a:ext cx="87782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24. Examine the distribution of genders within each branch.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6B0309-6C47-4C6C-9358-1B5A2438C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355" y="4645185"/>
            <a:ext cx="2486372" cy="18862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57810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E867CB-7376-4B0D-A6AD-7989DE8042EF}"/>
              </a:ext>
            </a:extLst>
          </p:cNvPr>
          <p:cNvSpPr/>
          <p:nvPr/>
        </p:nvSpPr>
        <p:spPr>
          <a:xfrm>
            <a:off x="413886" y="654519"/>
            <a:ext cx="87301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74151"/>
                </a:solidFill>
                <a:latin typeface="Roboto"/>
              </a:rPr>
              <a:t>25. Identify the time of day when customers </a:t>
            </a:r>
          </a:p>
          <a:p>
            <a:r>
              <a:rPr lang="en-US" dirty="0">
                <a:solidFill>
                  <a:srgbClr val="374151"/>
                </a:solidFill>
                <a:latin typeface="Roboto"/>
              </a:rPr>
              <a:t>provide the most ratings.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FAC6-B221-4457-BDE6-3D59CEEB7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660" y="1431441"/>
            <a:ext cx="2629267" cy="11907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1E4D751-77BC-4245-B836-89ED9E35F2D0}"/>
              </a:ext>
            </a:extLst>
          </p:cNvPr>
          <p:cNvSpPr/>
          <p:nvPr/>
        </p:nvSpPr>
        <p:spPr>
          <a:xfrm>
            <a:off x="413886" y="2752824"/>
            <a:ext cx="43698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26. Determine the time of day with the highest customer ratings for each branch.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B2947D-1C87-432E-A759-E20401BE6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990" y="3806746"/>
            <a:ext cx="3962953" cy="26292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50BADF4-EBE0-4706-8001-CA27ABFB75B3}"/>
              </a:ext>
            </a:extLst>
          </p:cNvPr>
          <p:cNvSpPr/>
          <p:nvPr/>
        </p:nvSpPr>
        <p:spPr>
          <a:xfrm>
            <a:off x="6096000" y="741145"/>
            <a:ext cx="49153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27. Identify the day of the week with the highest average ratings.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C96DA5-0AD5-4304-B09C-0FF5BE3A9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7238" y="1514713"/>
            <a:ext cx="2314898" cy="20653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F0F20F5-D3F8-483F-AEDF-A4A23CBFDDFC}"/>
              </a:ext>
            </a:extLst>
          </p:cNvPr>
          <p:cNvSpPr/>
          <p:nvPr/>
        </p:nvSpPr>
        <p:spPr>
          <a:xfrm>
            <a:off x="6096000" y="4158114"/>
            <a:ext cx="28221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28. Determine the day of</a:t>
            </a:r>
          </a:p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 the week with the highest</a:t>
            </a:r>
          </a:p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 average ratings for each</a:t>
            </a:r>
          </a:p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 branch.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0181065-60D8-4D93-A50C-56E718875E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3374" y="2959768"/>
            <a:ext cx="3162741" cy="38982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21" name="Group 86" descr="three tier podium icon">
            <a:extLst>
              <a:ext uri="{FF2B5EF4-FFF2-40B4-BE49-F238E27FC236}">
                <a16:creationId xmlns:a16="http://schemas.microsoft.com/office/drawing/2014/main" id="{DC1C5331-6C47-4AE7-86B9-59437FB0A61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07149" y="1369296"/>
            <a:ext cx="672894" cy="501529"/>
            <a:chOff x="4476" y="1776"/>
            <a:chExt cx="428" cy="319"/>
          </a:xfrm>
          <a:solidFill>
            <a:schemeClr val="accent3"/>
          </a:solidFill>
        </p:grpSpPr>
        <p:sp>
          <p:nvSpPr>
            <p:cNvPr id="22" name="Freeform 87">
              <a:extLst>
                <a:ext uri="{FF2B5EF4-FFF2-40B4-BE49-F238E27FC236}">
                  <a16:creationId xmlns:a16="http://schemas.microsoft.com/office/drawing/2014/main" id="{F431FD8E-9027-4FD0-9A96-B1B3E21891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78" y="1917"/>
              <a:ext cx="142" cy="178"/>
            </a:xfrm>
            <a:custGeom>
              <a:avLst/>
              <a:gdLst>
                <a:gd name="T0" fmla="*/ 90 w 96"/>
                <a:gd name="T1" fmla="*/ 120 h 120"/>
                <a:gd name="T2" fmla="*/ 6 w 96"/>
                <a:gd name="T3" fmla="*/ 120 h 120"/>
                <a:gd name="T4" fmla="*/ 0 w 96"/>
                <a:gd name="T5" fmla="*/ 114 h 120"/>
                <a:gd name="T6" fmla="*/ 0 w 96"/>
                <a:gd name="T7" fmla="*/ 6 h 120"/>
                <a:gd name="T8" fmla="*/ 6 w 96"/>
                <a:gd name="T9" fmla="*/ 0 h 120"/>
                <a:gd name="T10" fmla="*/ 90 w 96"/>
                <a:gd name="T11" fmla="*/ 0 h 120"/>
                <a:gd name="T12" fmla="*/ 96 w 96"/>
                <a:gd name="T13" fmla="*/ 6 h 120"/>
                <a:gd name="T14" fmla="*/ 96 w 96"/>
                <a:gd name="T15" fmla="*/ 114 h 120"/>
                <a:gd name="T16" fmla="*/ 90 w 96"/>
                <a:gd name="T17" fmla="*/ 120 h 120"/>
                <a:gd name="T18" fmla="*/ 12 w 96"/>
                <a:gd name="T19" fmla="*/ 108 h 120"/>
                <a:gd name="T20" fmla="*/ 84 w 96"/>
                <a:gd name="T21" fmla="*/ 108 h 120"/>
                <a:gd name="T22" fmla="*/ 84 w 96"/>
                <a:gd name="T23" fmla="*/ 12 h 120"/>
                <a:gd name="T24" fmla="*/ 12 w 96"/>
                <a:gd name="T25" fmla="*/ 12 h 120"/>
                <a:gd name="T26" fmla="*/ 12 w 96"/>
                <a:gd name="T27" fmla="*/ 10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120">
                  <a:moveTo>
                    <a:pt x="90" y="120"/>
                  </a:moveTo>
                  <a:cubicBezTo>
                    <a:pt x="6" y="120"/>
                    <a:pt x="6" y="120"/>
                    <a:pt x="6" y="120"/>
                  </a:cubicBezTo>
                  <a:cubicBezTo>
                    <a:pt x="2" y="120"/>
                    <a:pt x="0" y="118"/>
                    <a:pt x="0" y="1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3" y="0"/>
                    <a:pt x="96" y="3"/>
                    <a:pt x="96" y="6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6" y="118"/>
                    <a:pt x="93" y="120"/>
                    <a:pt x="90" y="120"/>
                  </a:cubicBezTo>
                  <a:close/>
                  <a:moveTo>
                    <a:pt x="12" y="108"/>
                  </a:moveTo>
                  <a:cubicBezTo>
                    <a:pt x="84" y="108"/>
                    <a:pt x="84" y="108"/>
                    <a:pt x="84" y="10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  <p:sp>
          <p:nvSpPr>
            <p:cNvPr id="23" name="Freeform 88">
              <a:extLst>
                <a:ext uri="{FF2B5EF4-FFF2-40B4-BE49-F238E27FC236}">
                  <a16:creationId xmlns:a16="http://schemas.microsoft.com/office/drawing/2014/main" id="{9D2B7222-B925-49AF-B337-EF3E8D7A26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2" y="1917"/>
              <a:ext cx="142" cy="178"/>
            </a:xfrm>
            <a:custGeom>
              <a:avLst/>
              <a:gdLst>
                <a:gd name="T0" fmla="*/ 90 w 96"/>
                <a:gd name="T1" fmla="*/ 120 h 120"/>
                <a:gd name="T2" fmla="*/ 6 w 96"/>
                <a:gd name="T3" fmla="*/ 120 h 120"/>
                <a:gd name="T4" fmla="*/ 0 w 96"/>
                <a:gd name="T5" fmla="*/ 114 h 120"/>
                <a:gd name="T6" fmla="*/ 0 w 96"/>
                <a:gd name="T7" fmla="*/ 6 h 120"/>
                <a:gd name="T8" fmla="*/ 6 w 96"/>
                <a:gd name="T9" fmla="*/ 0 h 120"/>
                <a:gd name="T10" fmla="*/ 90 w 96"/>
                <a:gd name="T11" fmla="*/ 0 h 120"/>
                <a:gd name="T12" fmla="*/ 96 w 96"/>
                <a:gd name="T13" fmla="*/ 6 h 120"/>
                <a:gd name="T14" fmla="*/ 96 w 96"/>
                <a:gd name="T15" fmla="*/ 114 h 120"/>
                <a:gd name="T16" fmla="*/ 90 w 96"/>
                <a:gd name="T17" fmla="*/ 120 h 120"/>
                <a:gd name="T18" fmla="*/ 12 w 96"/>
                <a:gd name="T19" fmla="*/ 108 h 120"/>
                <a:gd name="T20" fmla="*/ 84 w 96"/>
                <a:gd name="T21" fmla="*/ 108 h 120"/>
                <a:gd name="T22" fmla="*/ 84 w 96"/>
                <a:gd name="T23" fmla="*/ 12 h 120"/>
                <a:gd name="T24" fmla="*/ 12 w 96"/>
                <a:gd name="T25" fmla="*/ 12 h 120"/>
                <a:gd name="T26" fmla="*/ 12 w 96"/>
                <a:gd name="T27" fmla="*/ 10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120">
                  <a:moveTo>
                    <a:pt x="90" y="120"/>
                  </a:moveTo>
                  <a:cubicBezTo>
                    <a:pt x="6" y="120"/>
                    <a:pt x="6" y="120"/>
                    <a:pt x="6" y="120"/>
                  </a:cubicBezTo>
                  <a:cubicBezTo>
                    <a:pt x="2" y="120"/>
                    <a:pt x="0" y="118"/>
                    <a:pt x="0" y="1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3" y="0"/>
                    <a:pt x="96" y="3"/>
                    <a:pt x="96" y="6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6" y="118"/>
                    <a:pt x="93" y="120"/>
                    <a:pt x="90" y="120"/>
                  </a:cubicBezTo>
                  <a:close/>
                  <a:moveTo>
                    <a:pt x="12" y="108"/>
                  </a:moveTo>
                  <a:cubicBezTo>
                    <a:pt x="84" y="108"/>
                    <a:pt x="84" y="108"/>
                    <a:pt x="84" y="10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  <p:sp>
          <p:nvSpPr>
            <p:cNvPr id="24" name="Freeform 89">
              <a:extLst>
                <a:ext uri="{FF2B5EF4-FFF2-40B4-BE49-F238E27FC236}">
                  <a16:creationId xmlns:a16="http://schemas.microsoft.com/office/drawing/2014/main" id="{252722F2-6620-4639-864C-CA99897C66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2" y="1829"/>
              <a:ext cx="178" cy="266"/>
            </a:xfrm>
            <a:custGeom>
              <a:avLst/>
              <a:gdLst>
                <a:gd name="T0" fmla="*/ 114 w 120"/>
                <a:gd name="T1" fmla="*/ 180 h 180"/>
                <a:gd name="T2" fmla="*/ 6 w 120"/>
                <a:gd name="T3" fmla="*/ 180 h 180"/>
                <a:gd name="T4" fmla="*/ 0 w 120"/>
                <a:gd name="T5" fmla="*/ 174 h 180"/>
                <a:gd name="T6" fmla="*/ 0 w 120"/>
                <a:gd name="T7" fmla="*/ 6 h 180"/>
                <a:gd name="T8" fmla="*/ 6 w 120"/>
                <a:gd name="T9" fmla="*/ 0 h 180"/>
                <a:gd name="T10" fmla="*/ 114 w 120"/>
                <a:gd name="T11" fmla="*/ 0 h 180"/>
                <a:gd name="T12" fmla="*/ 120 w 120"/>
                <a:gd name="T13" fmla="*/ 6 h 180"/>
                <a:gd name="T14" fmla="*/ 120 w 120"/>
                <a:gd name="T15" fmla="*/ 174 h 180"/>
                <a:gd name="T16" fmla="*/ 114 w 120"/>
                <a:gd name="T17" fmla="*/ 180 h 180"/>
                <a:gd name="T18" fmla="*/ 12 w 120"/>
                <a:gd name="T19" fmla="*/ 168 h 180"/>
                <a:gd name="T20" fmla="*/ 108 w 120"/>
                <a:gd name="T21" fmla="*/ 168 h 180"/>
                <a:gd name="T22" fmla="*/ 108 w 120"/>
                <a:gd name="T23" fmla="*/ 12 h 180"/>
                <a:gd name="T24" fmla="*/ 12 w 120"/>
                <a:gd name="T25" fmla="*/ 12 h 180"/>
                <a:gd name="T26" fmla="*/ 12 w 120"/>
                <a:gd name="T27" fmla="*/ 16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0" h="180">
                  <a:moveTo>
                    <a:pt x="114" y="180"/>
                  </a:moveTo>
                  <a:cubicBezTo>
                    <a:pt x="6" y="180"/>
                    <a:pt x="6" y="180"/>
                    <a:pt x="6" y="180"/>
                  </a:cubicBezTo>
                  <a:cubicBezTo>
                    <a:pt x="2" y="180"/>
                    <a:pt x="0" y="178"/>
                    <a:pt x="0" y="17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7" y="0"/>
                    <a:pt x="120" y="3"/>
                    <a:pt x="120" y="6"/>
                  </a:cubicBezTo>
                  <a:cubicBezTo>
                    <a:pt x="120" y="174"/>
                    <a:pt x="120" y="174"/>
                    <a:pt x="120" y="174"/>
                  </a:cubicBezTo>
                  <a:cubicBezTo>
                    <a:pt x="120" y="178"/>
                    <a:pt x="117" y="180"/>
                    <a:pt x="114" y="180"/>
                  </a:cubicBezTo>
                  <a:close/>
                  <a:moveTo>
                    <a:pt x="12" y="168"/>
                  </a:moveTo>
                  <a:cubicBezTo>
                    <a:pt x="108" y="168"/>
                    <a:pt x="108" y="168"/>
                    <a:pt x="108" y="168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  <p:sp>
          <p:nvSpPr>
            <p:cNvPr id="25" name="Freeform 90">
              <a:extLst>
                <a:ext uri="{FF2B5EF4-FFF2-40B4-BE49-F238E27FC236}">
                  <a16:creationId xmlns:a16="http://schemas.microsoft.com/office/drawing/2014/main" id="{7E0E70F7-71EB-4FA6-B1DA-676C3DF429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2" y="1864"/>
              <a:ext cx="142" cy="71"/>
            </a:xfrm>
            <a:custGeom>
              <a:avLst/>
              <a:gdLst>
                <a:gd name="T0" fmla="*/ 90 w 96"/>
                <a:gd name="T1" fmla="*/ 48 h 48"/>
                <a:gd name="T2" fmla="*/ 6 w 96"/>
                <a:gd name="T3" fmla="*/ 48 h 48"/>
                <a:gd name="T4" fmla="*/ 0 w 96"/>
                <a:gd name="T5" fmla="*/ 42 h 48"/>
                <a:gd name="T6" fmla="*/ 0 w 96"/>
                <a:gd name="T7" fmla="*/ 6 h 48"/>
                <a:gd name="T8" fmla="*/ 6 w 96"/>
                <a:gd name="T9" fmla="*/ 0 h 48"/>
                <a:gd name="T10" fmla="*/ 72 w 96"/>
                <a:gd name="T11" fmla="*/ 0 h 48"/>
                <a:gd name="T12" fmla="*/ 77 w 96"/>
                <a:gd name="T13" fmla="*/ 4 h 48"/>
                <a:gd name="T14" fmla="*/ 95 w 96"/>
                <a:gd name="T15" fmla="*/ 40 h 48"/>
                <a:gd name="T16" fmla="*/ 95 w 96"/>
                <a:gd name="T17" fmla="*/ 46 h 48"/>
                <a:gd name="T18" fmla="*/ 90 w 96"/>
                <a:gd name="T19" fmla="*/ 48 h 48"/>
                <a:gd name="T20" fmla="*/ 12 w 96"/>
                <a:gd name="T21" fmla="*/ 36 h 48"/>
                <a:gd name="T22" fmla="*/ 80 w 96"/>
                <a:gd name="T23" fmla="*/ 36 h 48"/>
                <a:gd name="T24" fmla="*/ 68 w 96"/>
                <a:gd name="T25" fmla="*/ 12 h 48"/>
                <a:gd name="T26" fmla="*/ 12 w 96"/>
                <a:gd name="T27" fmla="*/ 12 h 48"/>
                <a:gd name="T28" fmla="*/ 12 w 96"/>
                <a:gd name="T29" fmla="*/ 3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6" h="48">
                  <a:moveTo>
                    <a:pt x="90" y="48"/>
                  </a:moveTo>
                  <a:cubicBezTo>
                    <a:pt x="6" y="48"/>
                    <a:pt x="6" y="48"/>
                    <a:pt x="6" y="48"/>
                  </a:cubicBezTo>
                  <a:cubicBezTo>
                    <a:pt x="2" y="48"/>
                    <a:pt x="0" y="46"/>
                    <a:pt x="0" y="4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4" y="0"/>
                    <a:pt x="76" y="2"/>
                    <a:pt x="77" y="4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6" y="42"/>
                    <a:pt x="96" y="44"/>
                    <a:pt x="95" y="46"/>
                  </a:cubicBezTo>
                  <a:cubicBezTo>
                    <a:pt x="94" y="47"/>
                    <a:pt x="92" y="48"/>
                    <a:pt x="90" y="48"/>
                  </a:cubicBezTo>
                  <a:close/>
                  <a:moveTo>
                    <a:pt x="12" y="36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  <p:sp>
          <p:nvSpPr>
            <p:cNvPr id="26" name="Freeform 91">
              <a:extLst>
                <a:ext uri="{FF2B5EF4-FFF2-40B4-BE49-F238E27FC236}">
                  <a16:creationId xmlns:a16="http://schemas.microsoft.com/office/drawing/2014/main" id="{61A957E9-BB85-474C-9A9A-6219F2B1C4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76" y="1864"/>
              <a:ext cx="144" cy="71"/>
            </a:xfrm>
            <a:custGeom>
              <a:avLst/>
              <a:gdLst>
                <a:gd name="T0" fmla="*/ 91 w 97"/>
                <a:gd name="T1" fmla="*/ 48 h 48"/>
                <a:gd name="T2" fmla="*/ 7 w 97"/>
                <a:gd name="T3" fmla="*/ 48 h 48"/>
                <a:gd name="T4" fmla="*/ 2 w 97"/>
                <a:gd name="T5" fmla="*/ 46 h 48"/>
                <a:gd name="T6" fmla="*/ 1 w 97"/>
                <a:gd name="T7" fmla="*/ 40 h 48"/>
                <a:gd name="T8" fmla="*/ 19 w 97"/>
                <a:gd name="T9" fmla="*/ 4 h 48"/>
                <a:gd name="T10" fmla="*/ 25 w 97"/>
                <a:gd name="T11" fmla="*/ 0 h 48"/>
                <a:gd name="T12" fmla="*/ 91 w 97"/>
                <a:gd name="T13" fmla="*/ 0 h 48"/>
                <a:gd name="T14" fmla="*/ 97 w 97"/>
                <a:gd name="T15" fmla="*/ 6 h 48"/>
                <a:gd name="T16" fmla="*/ 97 w 97"/>
                <a:gd name="T17" fmla="*/ 42 h 48"/>
                <a:gd name="T18" fmla="*/ 91 w 97"/>
                <a:gd name="T19" fmla="*/ 48 h 48"/>
                <a:gd name="T20" fmla="*/ 16 w 97"/>
                <a:gd name="T21" fmla="*/ 36 h 48"/>
                <a:gd name="T22" fmla="*/ 85 w 97"/>
                <a:gd name="T23" fmla="*/ 36 h 48"/>
                <a:gd name="T24" fmla="*/ 85 w 97"/>
                <a:gd name="T25" fmla="*/ 12 h 48"/>
                <a:gd name="T26" fmla="*/ 28 w 97"/>
                <a:gd name="T27" fmla="*/ 12 h 48"/>
                <a:gd name="T28" fmla="*/ 16 w 97"/>
                <a:gd name="T29" fmla="*/ 3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" h="48">
                  <a:moveTo>
                    <a:pt x="91" y="48"/>
                  </a:moveTo>
                  <a:cubicBezTo>
                    <a:pt x="7" y="48"/>
                    <a:pt x="7" y="48"/>
                    <a:pt x="7" y="48"/>
                  </a:cubicBezTo>
                  <a:cubicBezTo>
                    <a:pt x="5" y="48"/>
                    <a:pt x="3" y="47"/>
                    <a:pt x="2" y="46"/>
                  </a:cubicBezTo>
                  <a:cubicBezTo>
                    <a:pt x="0" y="44"/>
                    <a:pt x="0" y="42"/>
                    <a:pt x="1" y="4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2"/>
                    <a:pt x="22" y="0"/>
                    <a:pt x="25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94" y="0"/>
                    <a:pt x="97" y="3"/>
                    <a:pt x="97" y="6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7" y="46"/>
                    <a:pt x="94" y="48"/>
                    <a:pt x="91" y="48"/>
                  </a:cubicBezTo>
                  <a:close/>
                  <a:moveTo>
                    <a:pt x="16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28" y="12"/>
                    <a:pt x="28" y="12"/>
                    <a:pt x="28" y="12"/>
                  </a:cubicBezTo>
                  <a:lnTo>
                    <a:pt x="1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  <p:sp>
          <p:nvSpPr>
            <p:cNvPr id="27" name="Freeform 92">
              <a:extLst>
                <a:ext uri="{FF2B5EF4-FFF2-40B4-BE49-F238E27FC236}">
                  <a16:creationId xmlns:a16="http://schemas.microsoft.com/office/drawing/2014/main" id="{74199827-F14E-4C72-8883-E9ADD7B883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1" y="1776"/>
              <a:ext cx="179" cy="71"/>
            </a:xfrm>
            <a:custGeom>
              <a:avLst/>
              <a:gdLst>
                <a:gd name="T0" fmla="*/ 115 w 121"/>
                <a:gd name="T1" fmla="*/ 48 h 48"/>
                <a:gd name="T2" fmla="*/ 7 w 121"/>
                <a:gd name="T3" fmla="*/ 48 h 48"/>
                <a:gd name="T4" fmla="*/ 2 w 121"/>
                <a:gd name="T5" fmla="*/ 46 h 48"/>
                <a:gd name="T6" fmla="*/ 1 w 121"/>
                <a:gd name="T7" fmla="*/ 40 h 48"/>
                <a:gd name="T8" fmla="*/ 19 w 121"/>
                <a:gd name="T9" fmla="*/ 4 h 48"/>
                <a:gd name="T10" fmla="*/ 25 w 121"/>
                <a:gd name="T11" fmla="*/ 0 h 48"/>
                <a:gd name="T12" fmla="*/ 97 w 121"/>
                <a:gd name="T13" fmla="*/ 0 h 48"/>
                <a:gd name="T14" fmla="*/ 102 w 121"/>
                <a:gd name="T15" fmla="*/ 4 h 48"/>
                <a:gd name="T16" fmla="*/ 120 w 121"/>
                <a:gd name="T17" fmla="*/ 40 h 48"/>
                <a:gd name="T18" fmla="*/ 120 w 121"/>
                <a:gd name="T19" fmla="*/ 46 h 48"/>
                <a:gd name="T20" fmla="*/ 115 w 121"/>
                <a:gd name="T21" fmla="*/ 48 h 48"/>
                <a:gd name="T22" fmla="*/ 16 w 121"/>
                <a:gd name="T23" fmla="*/ 36 h 48"/>
                <a:gd name="T24" fmla="*/ 105 w 121"/>
                <a:gd name="T25" fmla="*/ 36 h 48"/>
                <a:gd name="T26" fmla="*/ 93 w 121"/>
                <a:gd name="T27" fmla="*/ 12 h 48"/>
                <a:gd name="T28" fmla="*/ 28 w 121"/>
                <a:gd name="T29" fmla="*/ 12 h 48"/>
                <a:gd name="T30" fmla="*/ 16 w 121"/>
                <a:gd name="T31" fmla="*/ 3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1" h="48">
                  <a:moveTo>
                    <a:pt x="115" y="48"/>
                  </a:moveTo>
                  <a:cubicBezTo>
                    <a:pt x="7" y="48"/>
                    <a:pt x="7" y="48"/>
                    <a:pt x="7" y="48"/>
                  </a:cubicBezTo>
                  <a:cubicBezTo>
                    <a:pt x="5" y="48"/>
                    <a:pt x="3" y="47"/>
                    <a:pt x="2" y="46"/>
                  </a:cubicBezTo>
                  <a:cubicBezTo>
                    <a:pt x="0" y="44"/>
                    <a:pt x="0" y="42"/>
                    <a:pt x="1" y="40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2"/>
                    <a:pt x="22" y="0"/>
                    <a:pt x="2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9" y="0"/>
                    <a:pt x="101" y="2"/>
                    <a:pt x="102" y="4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1" y="42"/>
                    <a:pt x="121" y="44"/>
                    <a:pt x="120" y="46"/>
                  </a:cubicBezTo>
                  <a:cubicBezTo>
                    <a:pt x="119" y="47"/>
                    <a:pt x="117" y="48"/>
                    <a:pt x="115" y="48"/>
                  </a:cubicBezTo>
                  <a:close/>
                  <a:moveTo>
                    <a:pt x="16" y="36"/>
                  </a:moveTo>
                  <a:cubicBezTo>
                    <a:pt x="105" y="36"/>
                    <a:pt x="105" y="36"/>
                    <a:pt x="105" y="36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28" y="12"/>
                    <a:pt x="28" y="12"/>
                    <a:pt x="28" y="12"/>
                  </a:cubicBezTo>
                  <a:lnTo>
                    <a:pt x="1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  <p:sp>
          <p:nvSpPr>
            <p:cNvPr id="28" name="Freeform 93">
              <a:extLst>
                <a:ext uri="{FF2B5EF4-FFF2-40B4-BE49-F238E27FC236}">
                  <a16:creationId xmlns:a16="http://schemas.microsoft.com/office/drawing/2014/main" id="{5BBD0AF4-A6E5-4ABB-9531-55AE78B60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3" y="1909"/>
              <a:ext cx="46" cy="105"/>
            </a:xfrm>
            <a:custGeom>
              <a:avLst/>
              <a:gdLst>
                <a:gd name="T0" fmla="*/ 25 w 31"/>
                <a:gd name="T1" fmla="*/ 71 h 71"/>
                <a:gd name="T2" fmla="*/ 19 w 31"/>
                <a:gd name="T3" fmla="*/ 65 h 71"/>
                <a:gd name="T4" fmla="*/ 19 w 31"/>
                <a:gd name="T5" fmla="*/ 15 h 71"/>
                <a:gd name="T6" fmla="*/ 9 w 31"/>
                <a:gd name="T7" fmla="*/ 19 h 71"/>
                <a:gd name="T8" fmla="*/ 1 w 31"/>
                <a:gd name="T9" fmla="*/ 15 h 71"/>
                <a:gd name="T10" fmla="*/ 5 w 31"/>
                <a:gd name="T11" fmla="*/ 8 h 71"/>
                <a:gd name="T12" fmla="*/ 23 w 31"/>
                <a:gd name="T13" fmla="*/ 1 h 71"/>
                <a:gd name="T14" fmla="*/ 28 w 31"/>
                <a:gd name="T15" fmla="*/ 2 h 71"/>
                <a:gd name="T16" fmla="*/ 31 w 31"/>
                <a:gd name="T17" fmla="*/ 6 h 71"/>
                <a:gd name="T18" fmla="*/ 31 w 31"/>
                <a:gd name="T19" fmla="*/ 65 h 71"/>
                <a:gd name="T20" fmla="*/ 25 w 31"/>
                <a:gd name="T2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71">
                  <a:moveTo>
                    <a:pt x="25" y="71"/>
                  </a:moveTo>
                  <a:cubicBezTo>
                    <a:pt x="21" y="71"/>
                    <a:pt x="19" y="68"/>
                    <a:pt x="19" y="6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6" y="20"/>
                    <a:pt x="2" y="18"/>
                    <a:pt x="1" y="15"/>
                  </a:cubicBezTo>
                  <a:cubicBezTo>
                    <a:pt x="0" y="12"/>
                    <a:pt x="1" y="9"/>
                    <a:pt x="5" y="8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4" y="0"/>
                    <a:pt x="26" y="0"/>
                    <a:pt x="28" y="2"/>
                  </a:cubicBezTo>
                  <a:cubicBezTo>
                    <a:pt x="30" y="3"/>
                    <a:pt x="31" y="4"/>
                    <a:pt x="31" y="6"/>
                  </a:cubicBezTo>
                  <a:cubicBezTo>
                    <a:pt x="31" y="65"/>
                    <a:pt x="31" y="65"/>
                    <a:pt x="31" y="65"/>
                  </a:cubicBezTo>
                  <a:cubicBezTo>
                    <a:pt x="31" y="68"/>
                    <a:pt x="28" y="71"/>
                    <a:pt x="25" y="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  <p:sp>
          <p:nvSpPr>
            <p:cNvPr id="29" name="Freeform 94">
              <a:extLst>
                <a:ext uri="{FF2B5EF4-FFF2-40B4-BE49-F238E27FC236}">
                  <a16:creationId xmlns:a16="http://schemas.microsoft.com/office/drawing/2014/main" id="{183E5A65-0FFF-4415-9221-02A5F0F26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" y="1963"/>
              <a:ext cx="52" cy="88"/>
            </a:xfrm>
            <a:custGeom>
              <a:avLst/>
              <a:gdLst>
                <a:gd name="T0" fmla="*/ 29 w 35"/>
                <a:gd name="T1" fmla="*/ 59 h 59"/>
                <a:gd name="T2" fmla="*/ 6 w 35"/>
                <a:gd name="T3" fmla="*/ 59 h 59"/>
                <a:gd name="T4" fmla="*/ 1 w 35"/>
                <a:gd name="T5" fmla="*/ 56 h 59"/>
                <a:gd name="T6" fmla="*/ 1 w 35"/>
                <a:gd name="T7" fmla="*/ 50 h 59"/>
                <a:gd name="T8" fmla="*/ 22 w 35"/>
                <a:gd name="T9" fmla="*/ 21 h 59"/>
                <a:gd name="T10" fmla="*/ 23 w 35"/>
                <a:gd name="T11" fmla="*/ 18 h 59"/>
                <a:gd name="T12" fmla="*/ 17 w 35"/>
                <a:gd name="T13" fmla="*/ 12 h 59"/>
                <a:gd name="T14" fmla="*/ 12 w 35"/>
                <a:gd name="T15" fmla="*/ 17 h 59"/>
                <a:gd name="T16" fmla="*/ 6 w 35"/>
                <a:gd name="T17" fmla="*/ 23 h 59"/>
                <a:gd name="T18" fmla="*/ 0 w 35"/>
                <a:gd name="T19" fmla="*/ 17 h 59"/>
                <a:gd name="T20" fmla="*/ 17 w 35"/>
                <a:gd name="T21" fmla="*/ 0 h 59"/>
                <a:gd name="T22" fmla="*/ 35 w 35"/>
                <a:gd name="T23" fmla="*/ 18 h 59"/>
                <a:gd name="T24" fmla="*/ 31 w 35"/>
                <a:gd name="T25" fmla="*/ 28 h 59"/>
                <a:gd name="T26" fmla="*/ 18 w 35"/>
                <a:gd name="T27" fmla="*/ 47 h 59"/>
                <a:gd name="T28" fmla="*/ 29 w 35"/>
                <a:gd name="T29" fmla="*/ 47 h 59"/>
                <a:gd name="T30" fmla="*/ 35 w 35"/>
                <a:gd name="T31" fmla="*/ 53 h 59"/>
                <a:gd name="T32" fmla="*/ 29 w 35"/>
                <a:gd name="T3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59">
                  <a:moveTo>
                    <a:pt x="29" y="59"/>
                  </a:moveTo>
                  <a:cubicBezTo>
                    <a:pt x="6" y="59"/>
                    <a:pt x="6" y="59"/>
                    <a:pt x="6" y="59"/>
                  </a:cubicBezTo>
                  <a:cubicBezTo>
                    <a:pt x="4" y="59"/>
                    <a:pt x="2" y="58"/>
                    <a:pt x="1" y="56"/>
                  </a:cubicBezTo>
                  <a:cubicBezTo>
                    <a:pt x="0" y="54"/>
                    <a:pt x="0" y="52"/>
                    <a:pt x="1" y="5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3" y="19"/>
                    <a:pt x="23" y="18"/>
                  </a:cubicBezTo>
                  <a:cubicBezTo>
                    <a:pt x="23" y="15"/>
                    <a:pt x="20" y="12"/>
                    <a:pt x="17" y="12"/>
                  </a:cubicBezTo>
                  <a:cubicBezTo>
                    <a:pt x="15" y="12"/>
                    <a:pt x="12" y="15"/>
                    <a:pt x="12" y="17"/>
                  </a:cubicBezTo>
                  <a:cubicBezTo>
                    <a:pt x="12" y="21"/>
                    <a:pt x="9" y="23"/>
                    <a:pt x="6" y="23"/>
                  </a:cubicBezTo>
                  <a:cubicBezTo>
                    <a:pt x="3" y="23"/>
                    <a:pt x="0" y="20"/>
                    <a:pt x="0" y="17"/>
                  </a:cubicBezTo>
                  <a:cubicBezTo>
                    <a:pt x="1" y="8"/>
                    <a:pt x="8" y="0"/>
                    <a:pt x="17" y="0"/>
                  </a:cubicBezTo>
                  <a:cubicBezTo>
                    <a:pt x="27" y="0"/>
                    <a:pt x="35" y="8"/>
                    <a:pt x="35" y="18"/>
                  </a:cubicBezTo>
                  <a:cubicBezTo>
                    <a:pt x="35" y="22"/>
                    <a:pt x="33" y="26"/>
                    <a:pt x="31" y="28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2" y="47"/>
                    <a:pt x="35" y="50"/>
                    <a:pt x="35" y="53"/>
                  </a:cubicBezTo>
                  <a:cubicBezTo>
                    <a:pt x="35" y="57"/>
                    <a:pt x="32" y="59"/>
                    <a:pt x="2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  <p:sp>
          <p:nvSpPr>
            <p:cNvPr id="30" name="Freeform 95">
              <a:extLst>
                <a:ext uri="{FF2B5EF4-FFF2-40B4-BE49-F238E27FC236}">
                  <a16:creationId xmlns:a16="http://schemas.microsoft.com/office/drawing/2014/main" id="{4E581F7B-21DF-4561-A1A7-C0A2667BD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5" y="1962"/>
              <a:ext cx="52" cy="53"/>
            </a:xfrm>
            <a:custGeom>
              <a:avLst/>
              <a:gdLst>
                <a:gd name="T0" fmla="*/ 18 w 35"/>
                <a:gd name="T1" fmla="*/ 36 h 36"/>
                <a:gd name="T2" fmla="*/ 12 w 35"/>
                <a:gd name="T3" fmla="*/ 30 h 36"/>
                <a:gd name="T4" fmla="*/ 18 w 35"/>
                <a:gd name="T5" fmla="*/ 24 h 36"/>
                <a:gd name="T6" fmla="*/ 23 w 35"/>
                <a:gd name="T7" fmla="*/ 18 h 36"/>
                <a:gd name="T8" fmla="*/ 18 w 35"/>
                <a:gd name="T9" fmla="*/ 12 h 36"/>
                <a:gd name="T10" fmla="*/ 13 w 35"/>
                <a:gd name="T11" fmla="*/ 18 h 36"/>
                <a:gd name="T12" fmla="*/ 6 w 35"/>
                <a:gd name="T13" fmla="*/ 24 h 36"/>
                <a:gd name="T14" fmla="*/ 1 w 35"/>
                <a:gd name="T15" fmla="*/ 17 h 36"/>
                <a:gd name="T16" fmla="*/ 18 w 35"/>
                <a:gd name="T17" fmla="*/ 0 h 36"/>
                <a:gd name="T18" fmla="*/ 35 w 35"/>
                <a:gd name="T19" fmla="*/ 18 h 36"/>
                <a:gd name="T20" fmla="*/ 18 w 35"/>
                <a:gd name="T2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36">
                  <a:moveTo>
                    <a:pt x="18" y="36"/>
                  </a:moveTo>
                  <a:cubicBezTo>
                    <a:pt x="15" y="36"/>
                    <a:pt x="12" y="34"/>
                    <a:pt x="12" y="30"/>
                  </a:cubicBezTo>
                  <a:cubicBezTo>
                    <a:pt x="12" y="27"/>
                    <a:pt x="15" y="24"/>
                    <a:pt x="18" y="24"/>
                  </a:cubicBezTo>
                  <a:cubicBezTo>
                    <a:pt x="20" y="24"/>
                    <a:pt x="23" y="24"/>
                    <a:pt x="23" y="18"/>
                  </a:cubicBezTo>
                  <a:cubicBezTo>
                    <a:pt x="23" y="12"/>
                    <a:pt x="20" y="12"/>
                    <a:pt x="18" y="12"/>
                  </a:cubicBezTo>
                  <a:cubicBezTo>
                    <a:pt x="16" y="12"/>
                    <a:pt x="13" y="12"/>
                    <a:pt x="13" y="18"/>
                  </a:cubicBezTo>
                  <a:cubicBezTo>
                    <a:pt x="12" y="21"/>
                    <a:pt x="10" y="24"/>
                    <a:pt x="6" y="24"/>
                  </a:cubicBezTo>
                  <a:cubicBezTo>
                    <a:pt x="3" y="24"/>
                    <a:pt x="0" y="21"/>
                    <a:pt x="1" y="17"/>
                  </a:cubicBezTo>
                  <a:cubicBezTo>
                    <a:pt x="1" y="7"/>
                    <a:pt x="8" y="0"/>
                    <a:pt x="18" y="0"/>
                  </a:cubicBezTo>
                  <a:cubicBezTo>
                    <a:pt x="30" y="0"/>
                    <a:pt x="35" y="9"/>
                    <a:pt x="35" y="18"/>
                  </a:cubicBezTo>
                  <a:cubicBezTo>
                    <a:pt x="35" y="27"/>
                    <a:pt x="30" y="36"/>
                    <a:pt x="1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  <p:sp>
          <p:nvSpPr>
            <p:cNvPr id="31" name="Freeform 96">
              <a:extLst>
                <a:ext uri="{FF2B5EF4-FFF2-40B4-BE49-F238E27FC236}">
                  <a16:creationId xmlns:a16="http://schemas.microsoft.com/office/drawing/2014/main" id="{980C4EE3-85AB-470C-9FFD-FE7215D5A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5" y="1997"/>
              <a:ext cx="52" cy="54"/>
            </a:xfrm>
            <a:custGeom>
              <a:avLst/>
              <a:gdLst>
                <a:gd name="T0" fmla="*/ 18 w 35"/>
                <a:gd name="T1" fmla="*/ 36 h 36"/>
                <a:gd name="T2" fmla="*/ 1 w 35"/>
                <a:gd name="T3" fmla="*/ 20 h 36"/>
                <a:gd name="T4" fmla="*/ 6 w 35"/>
                <a:gd name="T5" fmla="*/ 13 h 36"/>
                <a:gd name="T6" fmla="*/ 13 w 35"/>
                <a:gd name="T7" fmla="*/ 19 h 36"/>
                <a:gd name="T8" fmla="*/ 18 w 35"/>
                <a:gd name="T9" fmla="*/ 24 h 36"/>
                <a:gd name="T10" fmla="*/ 23 w 35"/>
                <a:gd name="T11" fmla="*/ 18 h 36"/>
                <a:gd name="T12" fmla="*/ 18 w 35"/>
                <a:gd name="T13" fmla="*/ 12 h 36"/>
                <a:gd name="T14" fmla="*/ 12 w 35"/>
                <a:gd name="T15" fmla="*/ 6 h 36"/>
                <a:gd name="T16" fmla="*/ 18 w 35"/>
                <a:gd name="T17" fmla="*/ 0 h 36"/>
                <a:gd name="T18" fmla="*/ 35 w 35"/>
                <a:gd name="T19" fmla="*/ 18 h 36"/>
                <a:gd name="T20" fmla="*/ 18 w 35"/>
                <a:gd name="T2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36">
                  <a:moveTo>
                    <a:pt x="18" y="36"/>
                  </a:moveTo>
                  <a:cubicBezTo>
                    <a:pt x="8" y="36"/>
                    <a:pt x="1" y="30"/>
                    <a:pt x="1" y="20"/>
                  </a:cubicBezTo>
                  <a:cubicBezTo>
                    <a:pt x="0" y="16"/>
                    <a:pt x="3" y="13"/>
                    <a:pt x="6" y="13"/>
                  </a:cubicBezTo>
                  <a:cubicBezTo>
                    <a:pt x="10" y="13"/>
                    <a:pt x="12" y="16"/>
                    <a:pt x="13" y="19"/>
                  </a:cubicBezTo>
                  <a:cubicBezTo>
                    <a:pt x="13" y="24"/>
                    <a:pt x="16" y="24"/>
                    <a:pt x="18" y="24"/>
                  </a:cubicBezTo>
                  <a:cubicBezTo>
                    <a:pt x="20" y="24"/>
                    <a:pt x="23" y="24"/>
                    <a:pt x="23" y="18"/>
                  </a:cubicBezTo>
                  <a:cubicBezTo>
                    <a:pt x="23" y="12"/>
                    <a:pt x="20" y="12"/>
                    <a:pt x="18" y="12"/>
                  </a:cubicBezTo>
                  <a:cubicBezTo>
                    <a:pt x="15" y="12"/>
                    <a:pt x="12" y="10"/>
                    <a:pt x="12" y="6"/>
                  </a:cubicBezTo>
                  <a:cubicBezTo>
                    <a:pt x="12" y="3"/>
                    <a:pt x="15" y="0"/>
                    <a:pt x="18" y="0"/>
                  </a:cubicBezTo>
                  <a:cubicBezTo>
                    <a:pt x="30" y="0"/>
                    <a:pt x="35" y="9"/>
                    <a:pt x="35" y="18"/>
                  </a:cubicBezTo>
                  <a:cubicBezTo>
                    <a:pt x="35" y="27"/>
                    <a:pt x="30" y="36"/>
                    <a:pt x="1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46535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4559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893715" y="708498"/>
            <a:ext cx="7574507" cy="3330055"/>
          </a:xfrm>
        </p:spPr>
        <p:txBody>
          <a:bodyPr anchor="ctr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89929B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93715" y="4502576"/>
            <a:ext cx="7574507" cy="164098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SHRADDHA SARASWAT</a:t>
            </a:r>
          </a:p>
        </p:txBody>
      </p:sp>
    </p:spTree>
    <p:extLst>
      <p:ext uri="{BB962C8B-B14F-4D97-AF65-F5344CB8AC3E}">
        <p14:creationId xmlns:p14="http://schemas.microsoft.com/office/powerpoint/2010/main" val="9259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sz="3600" dirty="0"/>
            </a:br>
            <a:endParaRPr lang="en-US" sz="3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65333" y="548640"/>
            <a:ext cx="5286586" cy="582603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600" b="1" u="sng" dirty="0"/>
              <a:t>AGENDA</a:t>
            </a:r>
            <a:endParaRPr lang="en-US" sz="3600" b="1" u="sng" dirty="0">
              <a:solidFill>
                <a:schemeClr val="accent1"/>
              </a:solidFill>
            </a:endParaRPr>
          </a:p>
          <a:p>
            <a:r>
              <a:rPr lang="en-US" sz="2800" dirty="0">
                <a:solidFill>
                  <a:schemeClr val="accent1"/>
                </a:solidFill>
              </a:rPr>
              <a:t>Introduction</a:t>
            </a:r>
            <a:endParaRPr lang="en-US" sz="2800" b="1" dirty="0">
              <a:solidFill>
                <a:schemeClr val="accent1"/>
              </a:solidFill>
            </a:endParaRPr>
          </a:p>
          <a:p>
            <a:r>
              <a:rPr lang="en-US" sz="1600" dirty="0"/>
              <a:t>The major aim of this project is to gain insight into the sales data of Amazon to understand the different factors that affect sales of the different branches.</a:t>
            </a:r>
          </a:p>
          <a:p>
            <a:endParaRPr lang="en-US" sz="1600" dirty="0"/>
          </a:p>
          <a:p>
            <a:r>
              <a:rPr lang="en-US" sz="1600" dirty="0"/>
              <a:t>Objective: Analyze sales transactions and customer details across three cities: Mandalay, Yangon, and Naypyitaw.</a:t>
            </a:r>
          </a:p>
          <a:p>
            <a:endParaRPr lang="en-US" sz="1600" dirty="0"/>
          </a:p>
          <a:p>
            <a:r>
              <a:rPr lang="en-US" sz="1600" dirty="0"/>
              <a:t>Data Size: 1000 rows and 17 columns covering sales transactions, customer details, and more.</a:t>
            </a:r>
          </a:p>
          <a:p>
            <a:endParaRPr lang="en-US" sz="1600" dirty="0"/>
          </a:p>
          <a:p>
            <a:r>
              <a:rPr lang="en-US" sz="1600" dirty="0"/>
              <a:t>Cities Analyzed: Mandalay, Yangon, Naypyitaw.</a:t>
            </a:r>
          </a:p>
          <a:p>
            <a:endParaRPr lang="en-US" sz="1600" dirty="0"/>
          </a:p>
          <a:p>
            <a:r>
              <a:rPr lang="en-US" sz="1600" dirty="0"/>
              <a:t>Analysis Scope: Focus on sales trends, customer preferences, profitability, and ratings across the three cities to identify insights and optimize strategies</a:t>
            </a:r>
            <a:r>
              <a:rPr lang="en-US" sz="1200" dirty="0"/>
              <a:t>.</a:t>
            </a:r>
          </a:p>
        </p:txBody>
      </p:sp>
      <p:grpSp>
        <p:nvGrpSpPr>
          <p:cNvPr id="6" name="Group 89" descr="checkmark icon with pencil"/>
          <p:cNvGrpSpPr>
            <a:grpSpLocks noChangeAspect="1"/>
          </p:cNvGrpSpPr>
          <p:nvPr/>
        </p:nvGrpSpPr>
        <p:grpSpPr bwMode="auto">
          <a:xfrm>
            <a:off x="5519544" y="4811025"/>
            <a:ext cx="589100" cy="589100"/>
            <a:chOff x="6539" y="440"/>
            <a:chExt cx="426" cy="426"/>
          </a:xfrm>
          <a:solidFill>
            <a:schemeClr val="accent1"/>
          </a:solidFill>
        </p:grpSpPr>
        <p:sp>
          <p:nvSpPr>
            <p:cNvPr id="7" name="Freeform 90"/>
            <p:cNvSpPr>
              <a:spLocks noEditPoints="1"/>
            </p:cNvSpPr>
            <p:nvPr/>
          </p:nvSpPr>
          <p:spPr bwMode="auto">
            <a:xfrm>
              <a:off x="6752" y="653"/>
              <a:ext cx="213" cy="213"/>
            </a:xfrm>
            <a:custGeom>
              <a:avLst/>
              <a:gdLst>
                <a:gd name="T0" fmla="*/ 6 w 144"/>
                <a:gd name="T1" fmla="*/ 144 h 144"/>
                <a:gd name="T2" fmla="*/ 2 w 144"/>
                <a:gd name="T3" fmla="*/ 143 h 144"/>
                <a:gd name="T4" fmla="*/ 1 w 144"/>
                <a:gd name="T5" fmla="*/ 137 h 144"/>
                <a:gd name="T6" fmla="*/ 13 w 144"/>
                <a:gd name="T7" fmla="*/ 95 h 144"/>
                <a:gd name="T8" fmla="*/ 14 w 144"/>
                <a:gd name="T9" fmla="*/ 92 h 144"/>
                <a:gd name="T10" fmla="*/ 104 w 144"/>
                <a:gd name="T11" fmla="*/ 2 h 144"/>
                <a:gd name="T12" fmla="*/ 113 w 144"/>
                <a:gd name="T13" fmla="*/ 2 h 144"/>
                <a:gd name="T14" fmla="*/ 143 w 144"/>
                <a:gd name="T15" fmla="*/ 32 h 144"/>
                <a:gd name="T16" fmla="*/ 144 w 144"/>
                <a:gd name="T17" fmla="*/ 36 h 144"/>
                <a:gd name="T18" fmla="*/ 143 w 144"/>
                <a:gd name="T19" fmla="*/ 41 h 144"/>
                <a:gd name="T20" fmla="*/ 53 w 144"/>
                <a:gd name="T21" fmla="*/ 131 h 144"/>
                <a:gd name="T22" fmla="*/ 50 w 144"/>
                <a:gd name="T23" fmla="*/ 132 h 144"/>
                <a:gd name="T24" fmla="*/ 8 w 144"/>
                <a:gd name="T25" fmla="*/ 144 h 144"/>
                <a:gd name="T26" fmla="*/ 6 w 144"/>
                <a:gd name="T27" fmla="*/ 144 h 144"/>
                <a:gd name="T28" fmla="*/ 24 w 144"/>
                <a:gd name="T29" fmla="*/ 100 h 144"/>
                <a:gd name="T30" fmla="*/ 15 w 144"/>
                <a:gd name="T31" fmla="*/ 130 h 144"/>
                <a:gd name="T32" fmla="*/ 45 w 144"/>
                <a:gd name="T33" fmla="*/ 121 h 144"/>
                <a:gd name="T34" fmla="*/ 130 w 144"/>
                <a:gd name="T35" fmla="*/ 36 h 144"/>
                <a:gd name="T36" fmla="*/ 108 w 144"/>
                <a:gd name="T37" fmla="*/ 15 h 144"/>
                <a:gd name="T38" fmla="*/ 24 w 144"/>
                <a:gd name="T39" fmla="*/ 100 h 144"/>
                <a:gd name="T40" fmla="*/ 48 w 144"/>
                <a:gd name="T41" fmla="*/ 126 h 144"/>
                <a:gd name="T42" fmla="*/ 48 w 144"/>
                <a:gd name="T43" fmla="*/ 12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4" h="144">
                  <a:moveTo>
                    <a:pt x="6" y="144"/>
                  </a:moveTo>
                  <a:cubicBezTo>
                    <a:pt x="5" y="144"/>
                    <a:pt x="3" y="144"/>
                    <a:pt x="2" y="143"/>
                  </a:cubicBezTo>
                  <a:cubicBezTo>
                    <a:pt x="1" y="141"/>
                    <a:pt x="0" y="139"/>
                    <a:pt x="1" y="137"/>
                  </a:cubicBezTo>
                  <a:cubicBezTo>
                    <a:pt x="13" y="95"/>
                    <a:pt x="13" y="95"/>
                    <a:pt x="13" y="95"/>
                  </a:cubicBezTo>
                  <a:cubicBezTo>
                    <a:pt x="13" y="94"/>
                    <a:pt x="13" y="93"/>
                    <a:pt x="14" y="92"/>
                  </a:cubicBezTo>
                  <a:cubicBezTo>
                    <a:pt x="104" y="2"/>
                    <a:pt x="104" y="2"/>
                    <a:pt x="104" y="2"/>
                  </a:cubicBezTo>
                  <a:cubicBezTo>
                    <a:pt x="107" y="0"/>
                    <a:pt x="110" y="0"/>
                    <a:pt x="113" y="2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4" y="33"/>
                    <a:pt x="144" y="35"/>
                    <a:pt x="144" y="36"/>
                  </a:cubicBezTo>
                  <a:cubicBezTo>
                    <a:pt x="144" y="38"/>
                    <a:pt x="144" y="40"/>
                    <a:pt x="143" y="41"/>
                  </a:cubicBezTo>
                  <a:cubicBezTo>
                    <a:pt x="53" y="131"/>
                    <a:pt x="53" y="131"/>
                    <a:pt x="53" y="131"/>
                  </a:cubicBezTo>
                  <a:cubicBezTo>
                    <a:pt x="52" y="131"/>
                    <a:pt x="51" y="132"/>
                    <a:pt x="50" y="132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4"/>
                    <a:pt x="7" y="144"/>
                    <a:pt x="6" y="144"/>
                  </a:cubicBezTo>
                  <a:close/>
                  <a:moveTo>
                    <a:pt x="24" y="100"/>
                  </a:moveTo>
                  <a:cubicBezTo>
                    <a:pt x="15" y="130"/>
                    <a:pt x="15" y="130"/>
                    <a:pt x="15" y="130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08" y="15"/>
                    <a:pt x="108" y="15"/>
                    <a:pt x="108" y="15"/>
                  </a:cubicBezTo>
                  <a:lnTo>
                    <a:pt x="24" y="100"/>
                  </a:lnTo>
                  <a:close/>
                  <a:moveTo>
                    <a:pt x="48" y="126"/>
                  </a:moveTo>
                  <a:cubicBezTo>
                    <a:pt x="48" y="126"/>
                    <a:pt x="48" y="126"/>
                    <a:pt x="48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91"/>
            <p:cNvSpPr>
              <a:spLocks/>
            </p:cNvSpPr>
            <p:nvPr/>
          </p:nvSpPr>
          <p:spPr bwMode="auto">
            <a:xfrm>
              <a:off x="6871" y="692"/>
              <a:ext cx="57" cy="57"/>
            </a:xfrm>
            <a:custGeom>
              <a:avLst/>
              <a:gdLst>
                <a:gd name="T0" fmla="*/ 44 w 57"/>
                <a:gd name="T1" fmla="*/ 57 h 57"/>
                <a:gd name="T2" fmla="*/ 0 w 57"/>
                <a:gd name="T3" fmla="*/ 13 h 57"/>
                <a:gd name="T4" fmla="*/ 13 w 57"/>
                <a:gd name="T5" fmla="*/ 0 h 57"/>
                <a:gd name="T6" fmla="*/ 57 w 57"/>
                <a:gd name="T7" fmla="*/ 44 h 57"/>
                <a:gd name="T8" fmla="*/ 44 w 57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7">
                  <a:moveTo>
                    <a:pt x="44" y="57"/>
                  </a:moveTo>
                  <a:lnTo>
                    <a:pt x="0" y="13"/>
                  </a:lnTo>
                  <a:lnTo>
                    <a:pt x="13" y="0"/>
                  </a:lnTo>
                  <a:lnTo>
                    <a:pt x="57" y="44"/>
                  </a:lnTo>
                  <a:lnTo>
                    <a:pt x="44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2"/>
            <p:cNvSpPr>
              <a:spLocks/>
            </p:cNvSpPr>
            <p:nvPr/>
          </p:nvSpPr>
          <p:spPr bwMode="auto">
            <a:xfrm>
              <a:off x="6770" y="786"/>
              <a:ext cx="64" cy="62"/>
            </a:xfrm>
            <a:custGeom>
              <a:avLst/>
              <a:gdLst>
                <a:gd name="T0" fmla="*/ 36 w 43"/>
                <a:gd name="T1" fmla="*/ 42 h 42"/>
                <a:gd name="T2" fmla="*/ 32 w 43"/>
                <a:gd name="T3" fmla="*/ 41 h 42"/>
                <a:gd name="T4" fmla="*/ 2 w 43"/>
                <a:gd name="T5" fmla="*/ 11 h 42"/>
                <a:gd name="T6" fmla="*/ 2 w 43"/>
                <a:gd name="T7" fmla="*/ 2 h 42"/>
                <a:gd name="T8" fmla="*/ 11 w 43"/>
                <a:gd name="T9" fmla="*/ 2 h 42"/>
                <a:gd name="T10" fmla="*/ 41 w 43"/>
                <a:gd name="T11" fmla="*/ 32 h 42"/>
                <a:gd name="T12" fmla="*/ 41 w 43"/>
                <a:gd name="T13" fmla="*/ 41 h 42"/>
                <a:gd name="T14" fmla="*/ 36 w 43"/>
                <a:gd name="T1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42">
                  <a:moveTo>
                    <a:pt x="36" y="42"/>
                  </a:moveTo>
                  <a:cubicBezTo>
                    <a:pt x="35" y="42"/>
                    <a:pt x="33" y="42"/>
                    <a:pt x="32" y="4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8"/>
                    <a:pt x="0" y="5"/>
                    <a:pt x="2" y="2"/>
                  </a:cubicBezTo>
                  <a:cubicBezTo>
                    <a:pt x="5" y="0"/>
                    <a:pt x="8" y="0"/>
                    <a:pt x="11" y="2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3" y="35"/>
                    <a:pt x="43" y="38"/>
                    <a:pt x="41" y="41"/>
                  </a:cubicBezTo>
                  <a:cubicBezTo>
                    <a:pt x="39" y="42"/>
                    <a:pt x="38" y="42"/>
                    <a:pt x="3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93"/>
            <p:cNvSpPr>
              <a:spLocks/>
            </p:cNvSpPr>
            <p:nvPr/>
          </p:nvSpPr>
          <p:spPr bwMode="auto">
            <a:xfrm>
              <a:off x="6690" y="618"/>
              <a:ext cx="89" cy="17"/>
            </a:xfrm>
            <a:custGeom>
              <a:avLst/>
              <a:gdLst>
                <a:gd name="T0" fmla="*/ 54 w 60"/>
                <a:gd name="T1" fmla="*/ 12 h 12"/>
                <a:gd name="T2" fmla="*/ 6 w 60"/>
                <a:gd name="T3" fmla="*/ 12 h 12"/>
                <a:gd name="T4" fmla="*/ 0 w 60"/>
                <a:gd name="T5" fmla="*/ 6 h 12"/>
                <a:gd name="T6" fmla="*/ 6 w 60"/>
                <a:gd name="T7" fmla="*/ 0 h 12"/>
                <a:gd name="T8" fmla="*/ 54 w 60"/>
                <a:gd name="T9" fmla="*/ 0 h 12"/>
                <a:gd name="T10" fmla="*/ 60 w 60"/>
                <a:gd name="T11" fmla="*/ 6 h 12"/>
                <a:gd name="T12" fmla="*/ 54 w 60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2">
                  <a:moveTo>
                    <a:pt x="5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0" y="3"/>
                    <a:pt x="60" y="6"/>
                  </a:cubicBezTo>
                  <a:cubicBezTo>
                    <a:pt x="60" y="10"/>
                    <a:pt x="58" y="12"/>
                    <a:pt x="5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4"/>
            <p:cNvSpPr>
              <a:spLocks/>
            </p:cNvSpPr>
            <p:nvPr/>
          </p:nvSpPr>
          <p:spPr bwMode="auto">
            <a:xfrm>
              <a:off x="6690" y="689"/>
              <a:ext cx="89" cy="17"/>
            </a:xfrm>
            <a:custGeom>
              <a:avLst/>
              <a:gdLst>
                <a:gd name="T0" fmla="*/ 54 w 60"/>
                <a:gd name="T1" fmla="*/ 12 h 12"/>
                <a:gd name="T2" fmla="*/ 6 w 60"/>
                <a:gd name="T3" fmla="*/ 12 h 12"/>
                <a:gd name="T4" fmla="*/ 0 w 60"/>
                <a:gd name="T5" fmla="*/ 6 h 12"/>
                <a:gd name="T6" fmla="*/ 6 w 60"/>
                <a:gd name="T7" fmla="*/ 0 h 12"/>
                <a:gd name="T8" fmla="*/ 54 w 60"/>
                <a:gd name="T9" fmla="*/ 0 h 12"/>
                <a:gd name="T10" fmla="*/ 60 w 60"/>
                <a:gd name="T11" fmla="*/ 6 h 12"/>
                <a:gd name="T12" fmla="*/ 54 w 60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2">
                  <a:moveTo>
                    <a:pt x="5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0" y="3"/>
                    <a:pt x="60" y="6"/>
                  </a:cubicBezTo>
                  <a:cubicBezTo>
                    <a:pt x="60" y="10"/>
                    <a:pt x="58" y="12"/>
                    <a:pt x="5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95"/>
            <p:cNvSpPr>
              <a:spLocks/>
            </p:cNvSpPr>
            <p:nvPr/>
          </p:nvSpPr>
          <p:spPr bwMode="auto">
            <a:xfrm>
              <a:off x="6593" y="582"/>
              <a:ext cx="90" cy="62"/>
            </a:xfrm>
            <a:custGeom>
              <a:avLst/>
              <a:gdLst>
                <a:gd name="T0" fmla="*/ 24 w 61"/>
                <a:gd name="T1" fmla="*/ 42 h 42"/>
                <a:gd name="T2" fmla="*/ 20 w 61"/>
                <a:gd name="T3" fmla="*/ 41 h 42"/>
                <a:gd name="T4" fmla="*/ 2 w 61"/>
                <a:gd name="T5" fmla="*/ 23 h 42"/>
                <a:gd name="T6" fmla="*/ 2 w 61"/>
                <a:gd name="T7" fmla="*/ 14 h 42"/>
                <a:gd name="T8" fmla="*/ 11 w 61"/>
                <a:gd name="T9" fmla="*/ 14 h 42"/>
                <a:gd name="T10" fmla="*/ 24 w 61"/>
                <a:gd name="T11" fmla="*/ 28 h 42"/>
                <a:gd name="T12" fmla="*/ 50 w 61"/>
                <a:gd name="T13" fmla="*/ 2 h 42"/>
                <a:gd name="T14" fmla="*/ 59 w 61"/>
                <a:gd name="T15" fmla="*/ 2 h 42"/>
                <a:gd name="T16" fmla="*/ 59 w 61"/>
                <a:gd name="T17" fmla="*/ 11 h 42"/>
                <a:gd name="T18" fmla="*/ 29 w 61"/>
                <a:gd name="T19" fmla="*/ 41 h 42"/>
                <a:gd name="T20" fmla="*/ 24 w 61"/>
                <a:gd name="T21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2">
                  <a:moveTo>
                    <a:pt x="24" y="42"/>
                  </a:moveTo>
                  <a:cubicBezTo>
                    <a:pt x="23" y="42"/>
                    <a:pt x="21" y="42"/>
                    <a:pt x="20" y="4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0"/>
                    <a:pt x="0" y="17"/>
                    <a:pt x="2" y="14"/>
                  </a:cubicBezTo>
                  <a:cubicBezTo>
                    <a:pt x="5" y="12"/>
                    <a:pt x="8" y="12"/>
                    <a:pt x="11" y="1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6" y="0"/>
                    <a:pt x="59" y="2"/>
                  </a:cubicBezTo>
                  <a:cubicBezTo>
                    <a:pt x="61" y="5"/>
                    <a:pt x="61" y="8"/>
                    <a:pt x="59" y="1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6" y="42"/>
                    <a:pt x="2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96"/>
            <p:cNvSpPr>
              <a:spLocks/>
            </p:cNvSpPr>
            <p:nvPr/>
          </p:nvSpPr>
          <p:spPr bwMode="auto">
            <a:xfrm>
              <a:off x="6593" y="653"/>
              <a:ext cx="90" cy="64"/>
            </a:xfrm>
            <a:custGeom>
              <a:avLst/>
              <a:gdLst>
                <a:gd name="T0" fmla="*/ 24 w 61"/>
                <a:gd name="T1" fmla="*/ 43 h 43"/>
                <a:gd name="T2" fmla="*/ 20 w 61"/>
                <a:gd name="T3" fmla="*/ 41 h 43"/>
                <a:gd name="T4" fmla="*/ 2 w 61"/>
                <a:gd name="T5" fmla="*/ 23 h 43"/>
                <a:gd name="T6" fmla="*/ 2 w 61"/>
                <a:gd name="T7" fmla="*/ 14 h 43"/>
                <a:gd name="T8" fmla="*/ 11 w 61"/>
                <a:gd name="T9" fmla="*/ 14 h 43"/>
                <a:gd name="T10" fmla="*/ 24 w 61"/>
                <a:gd name="T11" fmla="*/ 28 h 43"/>
                <a:gd name="T12" fmla="*/ 50 w 61"/>
                <a:gd name="T13" fmla="*/ 2 h 43"/>
                <a:gd name="T14" fmla="*/ 59 w 61"/>
                <a:gd name="T15" fmla="*/ 2 h 43"/>
                <a:gd name="T16" fmla="*/ 59 w 61"/>
                <a:gd name="T17" fmla="*/ 11 h 43"/>
                <a:gd name="T18" fmla="*/ 29 w 61"/>
                <a:gd name="T19" fmla="*/ 41 h 43"/>
                <a:gd name="T20" fmla="*/ 24 w 61"/>
                <a:gd name="T21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3">
                  <a:moveTo>
                    <a:pt x="24" y="43"/>
                  </a:moveTo>
                  <a:cubicBezTo>
                    <a:pt x="23" y="43"/>
                    <a:pt x="21" y="42"/>
                    <a:pt x="20" y="4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1"/>
                    <a:pt x="0" y="17"/>
                    <a:pt x="2" y="14"/>
                  </a:cubicBezTo>
                  <a:cubicBezTo>
                    <a:pt x="5" y="12"/>
                    <a:pt x="8" y="12"/>
                    <a:pt x="11" y="1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6" y="0"/>
                    <a:pt x="59" y="2"/>
                  </a:cubicBezTo>
                  <a:cubicBezTo>
                    <a:pt x="61" y="5"/>
                    <a:pt x="61" y="9"/>
                    <a:pt x="59" y="1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6" y="43"/>
                    <a:pt x="2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7"/>
            <p:cNvSpPr>
              <a:spLocks/>
            </p:cNvSpPr>
            <p:nvPr/>
          </p:nvSpPr>
          <p:spPr bwMode="auto">
            <a:xfrm>
              <a:off x="6539" y="440"/>
              <a:ext cx="302" cy="391"/>
            </a:xfrm>
            <a:custGeom>
              <a:avLst/>
              <a:gdLst>
                <a:gd name="T0" fmla="*/ 108 w 204"/>
                <a:gd name="T1" fmla="*/ 264 h 264"/>
                <a:gd name="T2" fmla="*/ 6 w 204"/>
                <a:gd name="T3" fmla="*/ 264 h 264"/>
                <a:gd name="T4" fmla="*/ 0 w 204"/>
                <a:gd name="T5" fmla="*/ 258 h 264"/>
                <a:gd name="T6" fmla="*/ 0 w 204"/>
                <a:gd name="T7" fmla="*/ 6 h 264"/>
                <a:gd name="T8" fmla="*/ 6 w 204"/>
                <a:gd name="T9" fmla="*/ 0 h 264"/>
                <a:gd name="T10" fmla="*/ 138 w 204"/>
                <a:gd name="T11" fmla="*/ 0 h 264"/>
                <a:gd name="T12" fmla="*/ 143 w 204"/>
                <a:gd name="T13" fmla="*/ 2 h 264"/>
                <a:gd name="T14" fmla="*/ 203 w 204"/>
                <a:gd name="T15" fmla="*/ 62 h 264"/>
                <a:gd name="T16" fmla="*/ 204 w 204"/>
                <a:gd name="T17" fmla="*/ 66 h 264"/>
                <a:gd name="T18" fmla="*/ 204 w 204"/>
                <a:gd name="T19" fmla="*/ 156 h 264"/>
                <a:gd name="T20" fmla="*/ 192 w 204"/>
                <a:gd name="T21" fmla="*/ 156 h 264"/>
                <a:gd name="T22" fmla="*/ 192 w 204"/>
                <a:gd name="T23" fmla="*/ 69 h 264"/>
                <a:gd name="T24" fmla="*/ 136 w 204"/>
                <a:gd name="T25" fmla="*/ 12 h 264"/>
                <a:gd name="T26" fmla="*/ 12 w 204"/>
                <a:gd name="T27" fmla="*/ 12 h 264"/>
                <a:gd name="T28" fmla="*/ 12 w 204"/>
                <a:gd name="T29" fmla="*/ 252 h 264"/>
                <a:gd name="T30" fmla="*/ 108 w 204"/>
                <a:gd name="T31" fmla="*/ 252 h 264"/>
                <a:gd name="T32" fmla="*/ 108 w 204"/>
                <a:gd name="T33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4" h="264">
                  <a:moveTo>
                    <a:pt x="108" y="264"/>
                  </a:moveTo>
                  <a:cubicBezTo>
                    <a:pt x="6" y="264"/>
                    <a:pt x="6" y="264"/>
                    <a:pt x="6" y="264"/>
                  </a:cubicBezTo>
                  <a:cubicBezTo>
                    <a:pt x="3" y="264"/>
                    <a:pt x="0" y="262"/>
                    <a:pt x="0" y="25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40" y="0"/>
                    <a:pt x="142" y="1"/>
                    <a:pt x="143" y="2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4" y="63"/>
                    <a:pt x="204" y="65"/>
                    <a:pt x="204" y="66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192" y="156"/>
                    <a:pt x="192" y="156"/>
                    <a:pt x="192" y="156"/>
                  </a:cubicBezTo>
                  <a:cubicBezTo>
                    <a:pt x="192" y="69"/>
                    <a:pt x="192" y="69"/>
                    <a:pt x="192" y="69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252"/>
                    <a:pt x="12" y="252"/>
                    <a:pt x="12" y="252"/>
                  </a:cubicBezTo>
                  <a:cubicBezTo>
                    <a:pt x="108" y="252"/>
                    <a:pt x="108" y="252"/>
                    <a:pt x="108" y="252"/>
                  </a:cubicBezTo>
                  <a:lnTo>
                    <a:pt x="108" y="2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98"/>
            <p:cNvSpPr>
              <a:spLocks/>
            </p:cNvSpPr>
            <p:nvPr/>
          </p:nvSpPr>
          <p:spPr bwMode="auto">
            <a:xfrm>
              <a:off x="6734" y="440"/>
              <a:ext cx="107" cy="107"/>
            </a:xfrm>
            <a:custGeom>
              <a:avLst/>
              <a:gdLst>
                <a:gd name="T0" fmla="*/ 66 w 72"/>
                <a:gd name="T1" fmla="*/ 72 h 72"/>
                <a:gd name="T2" fmla="*/ 6 w 72"/>
                <a:gd name="T3" fmla="*/ 72 h 72"/>
                <a:gd name="T4" fmla="*/ 0 w 72"/>
                <a:gd name="T5" fmla="*/ 66 h 72"/>
                <a:gd name="T6" fmla="*/ 0 w 72"/>
                <a:gd name="T7" fmla="*/ 6 h 72"/>
                <a:gd name="T8" fmla="*/ 6 w 72"/>
                <a:gd name="T9" fmla="*/ 0 h 72"/>
                <a:gd name="T10" fmla="*/ 12 w 72"/>
                <a:gd name="T11" fmla="*/ 6 h 72"/>
                <a:gd name="T12" fmla="*/ 12 w 72"/>
                <a:gd name="T13" fmla="*/ 60 h 72"/>
                <a:gd name="T14" fmla="*/ 66 w 72"/>
                <a:gd name="T15" fmla="*/ 60 h 72"/>
                <a:gd name="T16" fmla="*/ 72 w 72"/>
                <a:gd name="T17" fmla="*/ 66 h 72"/>
                <a:gd name="T18" fmla="*/ 66 w 72"/>
                <a:gd name="T19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66" y="72"/>
                  </a:move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70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66" y="60"/>
                    <a:pt x="66" y="60"/>
                    <a:pt x="66" y="60"/>
                  </a:cubicBezTo>
                  <a:cubicBezTo>
                    <a:pt x="70" y="60"/>
                    <a:pt x="72" y="63"/>
                    <a:pt x="72" y="66"/>
                  </a:cubicBezTo>
                  <a:cubicBezTo>
                    <a:pt x="72" y="70"/>
                    <a:pt x="70" y="72"/>
                    <a:pt x="6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6" name="Group 40" descr="binoculars "/>
          <p:cNvGrpSpPr>
            <a:grpSpLocks noChangeAspect="1"/>
          </p:cNvGrpSpPr>
          <p:nvPr/>
        </p:nvGrpSpPr>
        <p:grpSpPr bwMode="auto">
          <a:xfrm>
            <a:off x="5555586" y="1237228"/>
            <a:ext cx="530860" cy="491076"/>
            <a:chOff x="3438" y="454"/>
            <a:chExt cx="427" cy="395"/>
          </a:xfrm>
          <a:solidFill>
            <a:schemeClr val="accent1"/>
          </a:solidFill>
        </p:grpSpPr>
        <p:sp>
          <p:nvSpPr>
            <p:cNvPr id="17" name="Freeform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Freeform 5" descr="arrows icon"/>
          <p:cNvSpPr>
            <a:spLocks noChangeAspect="1" noEditPoints="1"/>
          </p:cNvSpPr>
          <p:nvPr/>
        </p:nvSpPr>
        <p:spPr bwMode="auto">
          <a:xfrm>
            <a:off x="5532462" y="2193913"/>
            <a:ext cx="563264" cy="609840"/>
          </a:xfrm>
          <a:custGeom>
            <a:avLst/>
            <a:gdLst>
              <a:gd name="T0" fmla="*/ 424 w 561"/>
              <a:gd name="T1" fmla="*/ 592 h 606"/>
              <a:gd name="T2" fmla="*/ 437 w 561"/>
              <a:gd name="T3" fmla="*/ 501 h 606"/>
              <a:gd name="T4" fmla="*/ 497 w 561"/>
              <a:gd name="T5" fmla="*/ 498 h 606"/>
              <a:gd name="T6" fmla="*/ 291 w 561"/>
              <a:gd name="T7" fmla="*/ 446 h 606"/>
              <a:gd name="T8" fmla="*/ 271 w 561"/>
              <a:gd name="T9" fmla="*/ 428 h 606"/>
              <a:gd name="T10" fmla="*/ 375 w 561"/>
              <a:gd name="T11" fmla="*/ 314 h 606"/>
              <a:gd name="T12" fmla="*/ 526 w 561"/>
              <a:gd name="T13" fmla="*/ 491 h 606"/>
              <a:gd name="T14" fmla="*/ 509 w 561"/>
              <a:gd name="T15" fmla="*/ 524 h 606"/>
              <a:gd name="T16" fmla="*/ 451 w 561"/>
              <a:gd name="T17" fmla="*/ 528 h 606"/>
              <a:gd name="T18" fmla="*/ 437 w 561"/>
              <a:gd name="T19" fmla="*/ 606 h 606"/>
              <a:gd name="T20" fmla="*/ 205 w 561"/>
              <a:gd name="T21" fmla="*/ 587 h 606"/>
              <a:gd name="T22" fmla="*/ 218 w 561"/>
              <a:gd name="T23" fmla="*/ 329 h 606"/>
              <a:gd name="T24" fmla="*/ 278 w 561"/>
              <a:gd name="T25" fmla="*/ 326 h 606"/>
              <a:gd name="T26" fmla="*/ 33 w 561"/>
              <a:gd name="T27" fmla="*/ 326 h 606"/>
              <a:gd name="T28" fmla="*/ 93 w 561"/>
              <a:gd name="T29" fmla="*/ 329 h 606"/>
              <a:gd name="T30" fmla="*/ 107 w 561"/>
              <a:gd name="T31" fmla="*/ 515 h 606"/>
              <a:gd name="T32" fmla="*/ 80 w 561"/>
              <a:gd name="T33" fmla="*/ 515 h 606"/>
              <a:gd name="T34" fmla="*/ 31 w 561"/>
              <a:gd name="T35" fmla="*/ 357 h 606"/>
              <a:gd name="T36" fmla="*/ 6 w 561"/>
              <a:gd name="T37" fmla="*/ 337 h 606"/>
              <a:gd name="T38" fmla="*/ 145 w 561"/>
              <a:gd name="T39" fmla="*/ 147 h 606"/>
              <a:gd name="T40" fmla="*/ 307 w 561"/>
              <a:gd name="T41" fmla="*/ 319 h 606"/>
              <a:gd name="T42" fmla="*/ 290 w 561"/>
              <a:gd name="T43" fmla="*/ 353 h 606"/>
              <a:gd name="T44" fmla="*/ 232 w 561"/>
              <a:gd name="T45" fmla="*/ 357 h 606"/>
              <a:gd name="T46" fmla="*/ 218 w 561"/>
              <a:gd name="T47" fmla="*/ 600 h 606"/>
              <a:gd name="T48" fmla="*/ 455 w 561"/>
              <a:gd name="T49" fmla="*/ 359 h 606"/>
              <a:gd name="T50" fmla="*/ 468 w 561"/>
              <a:gd name="T51" fmla="*/ 189 h 606"/>
              <a:gd name="T52" fmla="*/ 528 w 561"/>
              <a:gd name="T53" fmla="*/ 186 h 606"/>
              <a:gd name="T54" fmla="*/ 283 w 561"/>
              <a:gd name="T55" fmla="*/ 186 h 606"/>
              <a:gd name="T56" fmla="*/ 343 w 561"/>
              <a:gd name="T57" fmla="*/ 189 h 606"/>
              <a:gd name="T58" fmla="*/ 357 w 561"/>
              <a:gd name="T59" fmla="*/ 280 h 606"/>
              <a:gd name="T60" fmla="*/ 330 w 561"/>
              <a:gd name="T61" fmla="*/ 280 h 606"/>
              <a:gd name="T62" fmla="*/ 281 w 561"/>
              <a:gd name="T63" fmla="*/ 216 h 606"/>
              <a:gd name="T64" fmla="*/ 256 w 561"/>
              <a:gd name="T65" fmla="*/ 196 h 606"/>
              <a:gd name="T66" fmla="*/ 395 w 561"/>
              <a:gd name="T67" fmla="*/ 6 h 606"/>
              <a:gd name="T68" fmla="*/ 557 w 561"/>
              <a:gd name="T69" fmla="*/ 178 h 606"/>
              <a:gd name="T70" fmla="*/ 540 w 561"/>
              <a:gd name="T71" fmla="*/ 212 h 606"/>
              <a:gd name="T72" fmla="*/ 482 w 561"/>
              <a:gd name="T73" fmla="*/ 216 h 606"/>
              <a:gd name="T74" fmla="*/ 468 w 561"/>
              <a:gd name="T75" fmla="*/ 372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61" h="606">
                <a:moveTo>
                  <a:pt x="437" y="606"/>
                </a:moveTo>
                <a:cubicBezTo>
                  <a:pt x="430" y="606"/>
                  <a:pt x="424" y="600"/>
                  <a:pt x="424" y="592"/>
                </a:cubicBezTo>
                <a:cubicBezTo>
                  <a:pt x="424" y="515"/>
                  <a:pt x="424" y="515"/>
                  <a:pt x="424" y="515"/>
                </a:cubicBezTo>
                <a:cubicBezTo>
                  <a:pt x="424" y="507"/>
                  <a:pt x="430" y="501"/>
                  <a:pt x="437" y="501"/>
                </a:cubicBezTo>
                <a:cubicBezTo>
                  <a:pt x="494" y="501"/>
                  <a:pt x="494" y="501"/>
                  <a:pt x="494" y="501"/>
                </a:cubicBezTo>
                <a:cubicBezTo>
                  <a:pt x="497" y="498"/>
                  <a:pt x="497" y="498"/>
                  <a:pt x="497" y="498"/>
                </a:cubicBezTo>
                <a:cubicBezTo>
                  <a:pt x="374" y="348"/>
                  <a:pt x="374" y="348"/>
                  <a:pt x="374" y="348"/>
                </a:cubicBezTo>
                <a:cubicBezTo>
                  <a:pt x="291" y="446"/>
                  <a:pt x="291" y="446"/>
                  <a:pt x="291" y="446"/>
                </a:cubicBezTo>
                <a:cubicBezTo>
                  <a:pt x="286" y="451"/>
                  <a:pt x="278" y="452"/>
                  <a:pt x="272" y="447"/>
                </a:cubicBezTo>
                <a:cubicBezTo>
                  <a:pt x="266" y="442"/>
                  <a:pt x="266" y="434"/>
                  <a:pt x="271" y="428"/>
                </a:cubicBezTo>
                <a:cubicBezTo>
                  <a:pt x="364" y="319"/>
                  <a:pt x="364" y="319"/>
                  <a:pt x="364" y="319"/>
                </a:cubicBezTo>
                <a:cubicBezTo>
                  <a:pt x="367" y="316"/>
                  <a:pt x="371" y="315"/>
                  <a:pt x="375" y="314"/>
                </a:cubicBezTo>
                <a:cubicBezTo>
                  <a:pt x="379" y="314"/>
                  <a:pt x="383" y="316"/>
                  <a:pt x="385" y="319"/>
                </a:cubicBezTo>
                <a:cubicBezTo>
                  <a:pt x="526" y="491"/>
                  <a:pt x="526" y="491"/>
                  <a:pt x="526" y="491"/>
                </a:cubicBezTo>
                <a:cubicBezTo>
                  <a:pt x="530" y="496"/>
                  <a:pt x="530" y="504"/>
                  <a:pt x="525" y="509"/>
                </a:cubicBezTo>
                <a:cubicBezTo>
                  <a:pt x="509" y="524"/>
                  <a:pt x="509" y="524"/>
                  <a:pt x="509" y="524"/>
                </a:cubicBezTo>
                <a:cubicBezTo>
                  <a:pt x="507" y="527"/>
                  <a:pt x="503" y="528"/>
                  <a:pt x="500" y="528"/>
                </a:cubicBezTo>
                <a:cubicBezTo>
                  <a:pt x="451" y="528"/>
                  <a:pt x="451" y="528"/>
                  <a:pt x="451" y="528"/>
                </a:cubicBezTo>
                <a:cubicBezTo>
                  <a:pt x="451" y="592"/>
                  <a:pt x="451" y="592"/>
                  <a:pt x="451" y="592"/>
                </a:cubicBezTo>
                <a:cubicBezTo>
                  <a:pt x="451" y="600"/>
                  <a:pt x="445" y="606"/>
                  <a:pt x="437" y="606"/>
                </a:cubicBezTo>
                <a:close/>
                <a:moveTo>
                  <a:pt x="218" y="600"/>
                </a:moveTo>
                <a:cubicBezTo>
                  <a:pt x="211" y="600"/>
                  <a:pt x="205" y="594"/>
                  <a:pt x="205" y="587"/>
                </a:cubicBezTo>
                <a:cubicBezTo>
                  <a:pt x="205" y="343"/>
                  <a:pt x="205" y="343"/>
                  <a:pt x="205" y="343"/>
                </a:cubicBezTo>
                <a:cubicBezTo>
                  <a:pt x="205" y="336"/>
                  <a:pt x="211" y="329"/>
                  <a:pt x="218" y="329"/>
                </a:cubicBezTo>
                <a:cubicBezTo>
                  <a:pt x="275" y="329"/>
                  <a:pt x="275" y="329"/>
                  <a:pt x="275" y="329"/>
                </a:cubicBezTo>
                <a:cubicBezTo>
                  <a:pt x="278" y="326"/>
                  <a:pt x="278" y="326"/>
                  <a:pt x="278" y="326"/>
                </a:cubicBezTo>
                <a:cubicBezTo>
                  <a:pt x="156" y="177"/>
                  <a:pt x="156" y="177"/>
                  <a:pt x="156" y="177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6" y="329"/>
                  <a:pt x="36" y="329"/>
                  <a:pt x="36" y="329"/>
                </a:cubicBezTo>
                <a:cubicBezTo>
                  <a:pt x="93" y="329"/>
                  <a:pt x="93" y="329"/>
                  <a:pt x="93" y="329"/>
                </a:cubicBezTo>
                <a:cubicBezTo>
                  <a:pt x="101" y="329"/>
                  <a:pt x="107" y="336"/>
                  <a:pt x="107" y="343"/>
                </a:cubicBezTo>
                <a:cubicBezTo>
                  <a:pt x="107" y="515"/>
                  <a:pt x="107" y="515"/>
                  <a:pt x="107" y="515"/>
                </a:cubicBezTo>
                <a:cubicBezTo>
                  <a:pt x="107" y="522"/>
                  <a:pt x="101" y="528"/>
                  <a:pt x="93" y="528"/>
                </a:cubicBezTo>
                <a:cubicBezTo>
                  <a:pt x="86" y="528"/>
                  <a:pt x="80" y="522"/>
                  <a:pt x="80" y="515"/>
                </a:cubicBezTo>
                <a:cubicBezTo>
                  <a:pt x="80" y="357"/>
                  <a:pt x="80" y="357"/>
                  <a:pt x="80" y="357"/>
                </a:cubicBezTo>
                <a:cubicBezTo>
                  <a:pt x="31" y="357"/>
                  <a:pt x="31" y="357"/>
                  <a:pt x="31" y="357"/>
                </a:cubicBezTo>
                <a:cubicBezTo>
                  <a:pt x="27" y="357"/>
                  <a:pt x="24" y="355"/>
                  <a:pt x="21" y="353"/>
                </a:cubicBezTo>
                <a:cubicBezTo>
                  <a:pt x="6" y="337"/>
                  <a:pt x="6" y="337"/>
                  <a:pt x="6" y="337"/>
                </a:cubicBezTo>
                <a:cubicBezTo>
                  <a:pt x="1" y="332"/>
                  <a:pt x="0" y="324"/>
                  <a:pt x="5" y="319"/>
                </a:cubicBezTo>
                <a:cubicBezTo>
                  <a:pt x="145" y="147"/>
                  <a:pt x="145" y="147"/>
                  <a:pt x="145" y="147"/>
                </a:cubicBezTo>
                <a:cubicBezTo>
                  <a:pt x="151" y="141"/>
                  <a:pt x="161" y="141"/>
                  <a:pt x="166" y="147"/>
                </a:cubicBezTo>
                <a:cubicBezTo>
                  <a:pt x="307" y="319"/>
                  <a:pt x="307" y="319"/>
                  <a:pt x="307" y="319"/>
                </a:cubicBezTo>
                <a:cubicBezTo>
                  <a:pt x="311" y="324"/>
                  <a:pt x="311" y="332"/>
                  <a:pt x="306" y="337"/>
                </a:cubicBezTo>
                <a:cubicBezTo>
                  <a:pt x="290" y="353"/>
                  <a:pt x="290" y="353"/>
                  <a:pt x="290" y="353"/>
                </a:cubicBezTo>
                <a:cubicBezTo>
                  <a:pt x="288" y="355"/>
                  <a:pt x="284" y="357"/>
                  <a:pt x="281" y="357"/>
                </a:cubicBezTo>
                <a:cubicBezTo>
                  <a:pt x="232" y="357"/>
                  <a:pt x="232" y="357"/>
                  <a:pt x="232" y="357"/>
                </a:cubicBezTo>
                <a:cubicBezTo>
                  <a:pt x="232" y="587"/>
                  <a:pt x="232" y="587"/>
                  <a:pt x="232" y="587"/>
                </a:cubicBezTo>
                <a:cubicBezTo>
                  <a:pt x="232" y="594"/>
                  <a:pt x="226" y="600"/>
                  <a:pt x="218" y="600"/>
                </a:cubicBezTo>
                <a:close/>
                <a:moveTo>
                  <a:pt x="468" y="372"/>
                </a:moveTo>
                <a:cubicBezTo>
                  <a:pt x="461" y="372"/>
                  <a:pt x="455" y="366"/>
                  <a:pt x="455" y="359"/>
                </a:cubicBezTo>
                <a:cubicBezTo>
                  <a:pt x="455" y="202"/>
                  <a:pt x="455" y="202"/>
                  <a:pt x="455" y="202"/>
                </a:cubicBezTo>
                <a:cubicBezTo>
                  <a:pt x="455" y="195"/>
                  <a:pt x="461" y="189"/>
                  <a:pt x="468" y="189"/>
                </a:cubicBezTo>
                <a:cubicBezTo>
                  <a:pt x="525" y="189"/>
                  <a:pt x="525" y="189"/>
                  <a:pt x="525" y="189"/>
                </a:cubicBezTo>
                <a:cubicBezTo>
                  <a:pt x="528" y="186"/>
                  <a:pt x="528" y="186"/>
                  <a:pt x="528" y="186"/>
                </a:cubicBezTo>
                <a:cubicBezTo>
                  <a:pt x="406" y="36"/>
                  <a:pt x="406" y="36"/>
                  <a:pt x="406" y="36"/>
                </a:cubicBezTo>
                <a:cubicBezTo>
                  <a:pt x="283" y="186"/>
                  <a:pt x="283" y="186"/>
                  <a:pt x="283" y="186"/>
                </a:cubicBezTo>
                <a:cubicBezTo>
                  <a:pt x="286" y="189"/>
                  <a:pt x="286" y="189"/>
                  <a:pt x="286" y="189"/>
                </a:cubicBezTo>
                <a:cubicBezTo>
                  <a:pt x="343" y="189"/>
                  <a:pt x="343" y="189"/>
                  <a:pt x="343" y="189"/>
                </a:cubicBezTo>
                <a:cubicBezTo>
                  <a:pt x="351" y="189"/>
                  <a:pt x="357" y="195"/>
                  <a:pt x="357" y="202"/>
                </a:cubicBezTo>
                <a:cubicBezTo>
                  <a:pt x="357" y="280"/>
                  <a:pt x="357" y="280"/>
                  <a:pt x="357" y="280"/>
                </a:cubicBezTo>
                <a:cubicBezTo>
                  <a:pt x="357" y="288"/>
                  <a:pt x="351" y="294"/>
                  <a:pt x="343" y="294"/>
                </a:cubicBezTo>
                <a:cubicBezTo>
                  <a:pt x="336" y="294"/>
                  <a:pt x="330" y="288"/>
                  <a:pt x="330" y="280"/>
                </a:cubicBezTo>
                <a:cubicBezTo>
                  <a:pt x="330" y="216"/>
                  <a:pt x="330" y="216"/>
                  <a:pt x="330" y="216"/>
                </a:cubicBezTo>
                <a:cubicBezTo>
                  <a:pt x="281" y="216"/>
                  <a:pt x="281" y="216"/>
                  <a:pt x="281" y="216"/>
                </a:cubicBezTo>
                <a:cubicBezTo>
                  <a:pt x="277" y="216"/>
                  <a:pt x="274" y="214"/>
                  <a:pt x="271" y="212"/>
                </a:cubicBezTo>
                <a:cubicBezTo>
                  <a:pt x="256" y="196"/>
                  <a:pt x="256" y="196"/>
                  <a:pt x="256" y="196"/>
                </a:cubicBezTo>
                <a:cubicBezTo>
                  <a:pt x="251" y="191"/>
                  <a:pt x="250" y="184"/>
                  <a:pt x="255" y="178"/>
                </a:cubicBezTo>
                <a:cubicBezTo>
                  <a:pt x="395" y="6"/>
                  <a:pt x="395" y="6"/>
                  <a:pt x="395" y="6"/>
                </a:cubicBezTo>
                <a:cubicBezTo>
                  <a:pt x="401" y="0"/>
                  <a:pt x="411" y="0"/>
                  <a:pt x="416" y="6"/>
                </a:cubicBezTo>
                <a:cubicBezTo>
                  <a:pt x="557" y="178"/>
                  <a:pt x="557" y="178"/>
                  <a:pt x="557" y="178"/>
                </a:cubicBezTo>
                <a:cubicBezTo>
                  <a:pt x="561" y="184"/>
                  <a:pt x="561" y="191"/>
                  <a:pt x="556" y="196"/>
                </a:cubicBezTo>
                <a:cubicBezTo>
                  <a:pt x="540" y="212"/>
                  <a:pt x="540" y="212"/>
                  <a:pt x="540" y="212"/>
                </a:cubicBezTo>
                <a:cubicBezTo>
                  <a:pt x="538" y="214"/>
                  <a:pt x="534" y="216"/>
                  <a:pt x="531" y="216"/>
                </a:cubicBezTo>
                <a:cubicBezTo>
                  <a:pt x="482" y="216"/>
                  <a:pt x="482" y="216"/>
                  <a:pt x="482" y="216"/>
                </a:cubicBezTo>
                <a:cubicBezTo>
                  <a:pt x="482" y="359"/>
                  <a:pt x="482" y="359"/>
                  <a:pt x="482" y="359"/>
                </a:cubicBezTo>
                <a:cubicBezTo>
                  <a:pt x="482" y="366"/>
                  <a:pt x="476" y="372"/>
                  <a:pt x="468" y="3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7" name="Group 60" descr="up trending graph icon"/>
          <p:cNvGrpSpPr>
            <a:grpSpLocks noChangeAspect="1"/>
          </p:cNvGrpSpPr>
          <p:nvPr/>
        </p:nvGrpSpPr>
        <p:grpSpPr bwMode="auto">
          <a:xfrm>
            <a:off x="5516603" y="3424065"/>
            <a:ext cx="594983" cy="581018"/>
            <a:chOff x="6726" y="600"/>
            <a:chExt cx="426" cy="416"/>
          </a:xfrm>
          <a:solidFill>
            <a:schemeClr val="accent1"/>
          </a:solidFill>
        </p:grpSpPr>
        <p:sp>
          <p:nvSpPr>
            <p:cNvPr id="28" name="Freeform 61"/>
            <p:cNvSpPr>
              <a:spLocks/>
            </p:cNvSpPr>
            <p:nvPr/>
          </p:nvSpPr>
          <p:spPr bwMode="auto">
            <a:xfrm>
              <a:off x="6726" y="999"/>
              <a:ext cx="426" cy="17"/>
            </a:xfrm>
            <a:custGeom>
              <a:avLst/>
              <a:gdLst>
                <a:gd name="T0" fmla="*/ 282 w 288"/>
                <a:gd name="T1" fmla="*/ 12 h 12"/>
                <a:gd name="T2" fmla="*/ 6 w 288"/>
                <a:gd name="T3" fmla="*/ 12 h 12"/>
                <a:gd name="T4" fmla="*/ 0 w 288"/>
                <a:gd name="T5" fmla="*/ 6 h 12"/>
                <a:gd name="T6" fmla="*/ 6 w 288"/>
                <a:gd name="T7" fmla="*/ 0 h 12"/>
                <a:gd name="T8" fmla="*/ 282 w 288"/>
                <a:gd name="T9" fmla="*/ 0 h 12"/>
                <a:gd name="T10" fmla="*/ 288 w 288"/>
                <a:gd name="T11" fmla="*/ 6 h 12"/>
                <a:gd name="T12" fmla="*/ 282 w 288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12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10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62"/>
            <p:cNvSpPr>
              <a:spLocks noEditPoints="1"/>
            </p:cNvSpPr>
            <p:nvPr/>
          </p:nvSpPr>
          <p:spPr bwMode="auto">
            <a:xfrm>
              <a:off x="6744" y="912"/>
              <a:ext cx="71" cy="104"/>
            </a:xfrm>
            <a:custGeom>
              <a:avLst/>
              <a:gdLst>
                <a:gd name="T0" fmla="*/ 42 w 48"/>
                <a:gd name="T1" fmla="*/ 72 h 72"/>
                <a:gd name="T2" fmla="*/ 6 w 48"/>
                <a:gd name="T3" fmla="*/ 72 h 72"/>
                <a:gd name="T4" fmla="*/ 0 w 48"/>
                <a:gd name="T5" fmla="*/ 66 h 72"/>
                <a:gd name="T6" fmla="*/ 0 w 48"/>
                <a:gd name="T7" fmla="*/ 6 h 72"/>
                <a:gd name="T8" fmla="*/ 6 w 48"/>
                <a:gd name="T9" fmla="*/ 0 h 72"/>
                <a:gd name="T10" fmla="*/ 42 w 48"/>
                <a:gd name="T11" fmla="*/ 0 h 72"/>
                <a:gd name="T12" fmla="*/ 48 w 48"/>
                <a:gd name="T13" fmla="*/ 6 h 72"/>
                <a:gd name="T14" fmla="*/ 48 w 48"/>
                <a:gd name="T15" fmla="*/ 66 h 72"/>
                <a:gd name="T16" fmla="*/ 42 w 48"/>
                <a:gd name="T17" fmla="*/ 72 h 72"/>
                <a:gd name="T18" fmla="*/ 12 w 48"/>
                <a:gd name="T19" fmla="*/ 60 h 72"/>
                <a:gd name="T20" fmla="*/ 36 w 48"/>
                <a:gd name="T21" fmla="*/ 60 h 72"/>
                <a:gd name="T22" fmla="*/ 36 w 48"/>
                <a:gd name="T23" fmla="*/ 12 h 72"/>
                <a:gd name="T24" fmla="*/ 12 w 48"/>
                <a:gd name="T25" fmla="*/ 12 h 72"/>
                <a:gd name="T26" fmla="*/ 12 w 48"/>
                <a:gd name="T27" fmla="*/ 6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72">
                  <a:moveTo>
                    <a:pt x="42" y="72"/>
                  </a:moveTo>
                  <a:cubicBezTo>
                    <a:pt x="6" y="72"/>
                    <a:pt x="6" y="72"/>
                    <a:pt x="6" y="72"/>
                  </a:cubicBezTo>
                  <a:cubicBezTo>
                    <a:pt x="2" y="72"/>
                    <a:pt x="0" y="70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70"/>
                    <a:pt x="45" y="72"/>
                    <a:pt x="42" y="72"/>
                  </a:cubicBezTo>
                  <a:close/>
                  <a:moveTo>
                    <a:pt x="12" y="60"/>
                  </a:moveTo>
                  <a:cubicBezTo>
                    <a:pt x="36" y="60"/>
                    <a:pt x="36" y="60"/>
                    <a:pt x="36" y="6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63"/>
            <p:cNvSpPr>
              <a:spLocks noEditPoints="1"/>
            </p:cNvSpPr>
            <p:nvPr/>
          </p:nvSpPr>
          <p:spPr bwMode="auto">
            <a:xfrm>
              <a:off x="6850" y="826"/>
              <a:ext cx="71" cy="190"/>
            </a:xfrm>
            <a:custGeom>
              <a:avLst/>
              <a:gdLst>
                <a:gd name="T0" fmla="*/ 42 w 48"/>
                <a:gd name="T1" fmla="*/ 132 h 132"/>
                <a:gd name="T2" fmla="*/ 6 w 48"/>
                <a:gd name="T3" fmla="*/ 132 h 132"/>
                <a:gd name="T4" fmla="*/ 0 w 48"/>
                <a:gd name="T5" fmla="*/ 126 h 132"/>
                <a:gd name="T6" fmla="*/ 0 w 48"/>
                <a:gd name="T7" fmla="*/ 6 h 132"/>
                <a:gd name="T8" fmla="*/ 6 w 48"/>
                <a:gd name="T9" fmla="*/ 0 h 132"/>
                <a:gd name="T10" fmla="*/ 42 w 48"/>
                <a:gd name="T11" fmla="*/ 0 h 132"/>
                <a:gd name="T12" fmla="*/ 48 w 48"/>
                <a:gd name="T13" fmla="*/ 6 h 132"/>
                <a:gd name="T14" fmla="*/ 48 w 48"/>
                <a:gd name="T15" fmla="*/ 126 h 132"/>
                <a:gd name="T16" fmla="*/ 42 w 48"/>
                <a:gd name="T17" fmla="*/ 132 h 132"/>
                <a:gd name="T18" fmla="*/ 12 w 48"/>
                <a:gd name="T19" fmla="*/ 120 h 132"/>
                <a:gd name="T20" fmla="*/ 36 w 48"/>
                <a:gd name="T21" fmla="*/ 120 h 132"/>
                <a:gd name="T22" fmla="*/ 36 w 48"/>
                <a:gd name="T23" fmla="*/ 12 h 132"/>
                <a:gd name="T24" fmla="*/ 12 w 48"/>
                <a:gd name="T25" fmla="*/ 12 h 132"/>
                <a:gd name="T26" fmla="*/ 12 w 48"/>
                <a:gd name="T27" fmla="*/ 1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32">
                  <a:moveTo>
                    <a:pt x="42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2" y="132"/>
                    <a:pt x="0" y="130"/>
                    <a:pt x="0" y="12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26"/>
                    <a:pt x="48" y="126"/>
                    <a:pt x="48" y="126"/>
                  </a:cubicBezTo>
                  <a:cubicBezTo>
                    <a:pt x="48" y="130"/>
                    <a:pt x="45" y="132"/>
                    <a:pt x="42" y="132"/>
                  </a:cubicBezTo>
                  <a:close/>
                  <a:moveTo>
                    <a:pt x="12" y="120"/>
                  </a:moveTo>
                  <a:cubicBezTo>
                    <a:pt x="36" y="120"/>
                    <a:pt x="36" y="120"/>
                    <a:pt x="36" y="12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64"/>
            <p:cNvSpPr>
              <a:spLocks noEditPoints="1"/>
            </p:cNvSpPr>
            <p:nvPr/>
          </p:nvSpPr>
          <p:spPr bwMode="auto">
            <a:xfrm>
              <a:off x="6957" y="860"/>
              <a:ext cx="71" cy="156"/>
            </a:xfrm>
            <a:custGeom>
              <a:avLst/>
              <a:gdLst>
                <a:gd name="T0" fmla="*/ 42 w 48"/>
                <a:gd name="T1" fmla="*/ 108 h 108"/>
                <a:gd name="T2" fmla="*/ 6 w 48"/>
                <a:gd name="T3" fmla="*/ 108 h 108"/>
                <a:gd name="T4" fmla="*/ 0 w 48"/>
                <a:gd name="T5" fmla="*/ 102 h 108"/>
                <a:gd name="T6" fmla="*/ 0 w 48"/>
                <a:gd name="T7" fmla="*/ 6 h 108"/>
                <a:gd name="T8" fmla="*/ 6 w 48"/>
                <a:gd name="T9" fmla="*/ 0 h 108"/>
                <a:gd name="T10" fmla="*/ 42 w 48"/>
                <a:gd name="T11" fmla="*/ 0 h 108"/>
                <a:gd name="T12" fmla="*/ 48 w 48"/>
                <a:gd name="T13" fmla="*/ 6 h 108"/>
                <a:gd name="T14" fmla="*/ 48 w 48"/>
                <a:gd name="T15" fmla="*/ 102 h 108"/>
                <a:gd name="T16" fmla="*/ 42 w 48"/>
                <a:gd name="T17" fmla="*/ 108 h 108"/>
                <a:gd name="T18" fmla="*/ 12 w 48"/>
                <a:gd name="T19" fmla="*/ 96 h 108"/>
                <a:gd name="T20" fmla="*/ 36 w 48"/>
                <a:gd name="T21" fmla="*/ 96 h 108"/>
                <a:gd name="T22" fmla="*/ 36 w 48"/>
                <a:gd name="T23" fmla="*/ 12 h 108"/>
                <a:gd name="T24" fmla="*/ 12 w 48"/>
                <a:gd name="T25" fmla="*/ 12 h 108"/>
                <a:gd name="T26" fmla="*/ 12 w 48"/>
                <a:gd name="T27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08">
                  <a:moveTo>
                    <a:pt x="42" y="108"/>
                  </a:moveTo>
                  <a:cubicBezTo>
                    <a:pt x="6" y="108"/>
                    <a:pt x="6" y="108"/>
                    <a:pt x="6" y="108"/>
                  </a:cubicBezTo>
                  <a:cubicBezTo>
                    <a:pt x="2" y="108"/>
                    <a:pt x="0" y="106"/>
                    <a:pt x="0" y="1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48" y="106"/>
                    <a:pt x="45" y="108"/>
                    <a:pt x="42" y="108"/>
                  </a:cubicBezTo>
                  <a:close/>
                  <a:moveTo>
                    <a:pt x="12" y="96"/>
                  </a:moveTo>
                  <a:cubicBezTo>
                    <a:pt x="36" y="96"/>
                    <a:pt x="36" y="96"/>
                    <a:pt x="36" y="9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65"/>
            <p:cNvSpPr>
              <a:spLocks noEditPoints="1"/>
            </p:cNvSpPr>
            <p:nvPr/>
          </p:nvSpPr>
          <p:spPr bwMode="auto">
            <a:xfrm>
              <a:off x="7063" y="739"/>
              <a:ext cx="71" cy="277"/>
            </a:xfrm>
            <a:custGeom>
              <a:avLst/>
              <a:gdLst>
                <a:gd name="T0" fmla="*/ 42 w 48"/>
                <a:gd name="T1" fmla="*/ 192 h 192"/>
                <a:gd name="T2" fmla="*/ 6 w 48"/>
                <a:gd name="T3" fmla="*/ 192 h 192"/>
                <a:gd name="T4" fmla="*/ 0 w 48"/>
                <a:gd name="T5" fmla="*/ 186 h 192"/>
                <a:gd name="T6" fmla="*/ 0 w 48"/>
                <a:gd name="T7" fmla="*/ 6 h 192"/>
                <a:gd name="T8" fmla="*/ 6 w 48"/>
                <a:gd name="T9" fmla="*/ 0 h 192"/>
                <a:gd name="T10" fmla="*/ 42 w 48"/>
                <a:gd name="T11" fmla="*/ 0 h 192"/>
                <a:gd name="T12" fmla="*/ 48 w 48"/>
                <a:gd name="T13" fmla="*/ 6 h 192"/>
                <a:gd name="T14" fmla="*/ 48 w 48"/>
                <a:gd name="T15" fmla="*/ 186 h 192"/>
                <a:gd name="T16" fmla="*/ 42 w 48"/>
                <a:gd name="T17" fmla="*/ 192 h 192"/>
                <a:gd name="T18" fmla="*/ 12 w 48"/>
                <a:gd name="T19" fmla="*/ 180 h 192"/>
                <a:gd name="T20" fmla="*/ 36 w 48"/>
                <a:gd name="T21" fmla="*/ 180 h 192"/>
                <a:gd name="T22" fmla="*/ 36 w 48"/>
                <a:gd name="T23" fmla="*/ 12 h 192"/>
                <a:gd name="T24" fmla="*/ 12 w 48"/>
                <a:gd name="T25" fmla="*/ 12 h 192"/>
                <a:gd name="T26" fmla="*/ 12 w 48"/>
                <a:gd name="T27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92">
                  <a:moveTo>
                    <a:pt x="42" y="192"/>
                  </a:moveTo>
                  <a:cubicBezTo>
                    <a:pt x="6" y="192"/>
                    <a:pt x="6" y="192"/>
                    <a:pt x="6" y="192"/>
                  </a:cubicBezTo>
                  <a:cubicBezTo>
                    <a:pt x="2" y="192"/>
                    <a:pt x="0" y="190"/>
                    <a:pt x="0" y="18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90"/>
                    <a:pt x="45" y="192"/>
                    <a:pt x="42" y="192"/>
                  </a:cubicBezTo>
                  <a:close/>
                  <a:moveTo>
                    <a:pt x="12" y="180"/>
                  </a:moveTo>
                  <a:cubicBezTo>
                    <a:pt x="36" y="180"/>
                    <a:pt x="36" y="180"/>
                    <a:pt x="36" y="18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66"/>
            <p:cNvSpPr>
              <a:spLocks noEditPoints="1"/>
            </p:cNvSpPr>
            <p:nvPr/>
          </p:nvSpPr>
          <p:spPr bwMode="auto">
            <a:xfrm>
              <a:off x="6753" y="774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67"/>
            <p:cNvSpPr>
              <a:spLocks noEditPoints="1"/>
            </p:cNvSpPr>
            <p:nvPr/>
          </p:nvSpPr>
          <p:spPr bwMode="auto">
            <a:xfrm>
              <a:off x="6859" y="687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68"/>
            <p:cNvSpPr>
              <a:spLocks noEditPoints="1"/>
            </p:cNvSpPr>
            <p:nvPr/>
          </p:nvSpPr>
          <p:spPr bwMode="auto">
            <a:xfrm>
              <a:off x="6966" y="722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69"/>
            <p:cNvSpPr>
              <a:spLocks noEditPoints="1"/>
            </p:cNvSpPr>
            <p:nvPr/>
          </p:nvSpPr>
          <p:spPr bwMode="auto">
            <a:xfrm>
              <a:off x="7072" y="600"/>
              <a:ext cx="54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70"/>
            <p:cNvSpPr>
              <a:spLocks/>
            </p:cNvSpPr>
            <p:nvPr/>
          </p:nvSpPr>
          <p:spPr bwMode="auto">
            <a:xfrm>
              <a:off x="6782" y="714"/>
              <a:ext cx="99" cy="84"/>
            </a:xfrm>
            <a:custGeom>
              <a:avLst/>
              <a:gdLst>
                <a:gd name="T0" fmla="*/ 7 w 67"/>
                <a:gd name="T1" fmla="*/ 58 h 58"/>
                <a:gd name="T2" fmla="*/ 2 w 67"/>
                <a:gd name="T3" fmla="*/ 56 h 58"/>
                <a:gd name="T4" fmla="*/ 3 w 67"/>
                <a:gd name="T5" fmla="*/ 47 h 58"/>
                <a:gd name="T6" fmla="*/ 57 w 67"/>
                <a:gd name="T7" fmla="*/ 3 h 58"/>
                <a:gd name="T8" fmla="*/ 65 w 67"/>
                <a:gd name="T9" fmla="*/ 3 h 58"/>
                <a:gd name="T10" fmla="*/ 64 w 67"/>
                <a:gd name="T11" fmla="*/ 12 h 58"/>
                <a:gd name="T12" fmla="*/ 11 w 67"/>
                <a:gd name="T13" fmla="*/ 56 h 58"/>
                <a:gd name="T14" fmla="*/ 7 w 67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58">
                  <a:moveTo>
                    <a:pt x="7" y="58"/>
                  </a:moveTo>
                  <a:cubicBezTo>
                    <a:pt x="5" y="58"/>
                    <a:pt x="3" y="57"/>
                    <a:pt x="2" y="56"/>
                  </a:cubicBezTo>
                  <a:cubicBezTo>
                    <a:pt x="0" y="53"/>
                    <a:pt x="0" y="49"/>
                    <a:pt x="3" y="47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9" y="0"/>
                    <a:pt x="63" y="1"/>
                    <a:pt x="65" y="3"/>
                  </a:cubicBezTo>
                  <a:cubicBezTo>
                    <a:pt x="67" y="6"/>
                    <a:pt x="67" y="10"/>
                    <a:pt x="64" y="1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0" y="57"/>
                    <a:pt x="8" y="58"/>
                    <a:pt x="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71"/>
            <p:cNvSpPr>
              <a:spLocks/>
            </p:cNvSpPr>
            <p:nvPr/>
          </p:nvSpPr>
          <p:spPr bwMode="auto">
            <a:xfrm>
              <a:off x="6892" y="708"/>
              <a:ext cx="93" cy="44"/>
            </a:xfrm>
            <a:custGeom>
              <a:avLst/>
              <a:gdLst>
                <a:gd name="T0" fmla="*/ 57 w 63"/>
                <a:gd name="T1" fmla="*/ 30 h 30"/>
                <a:gd name="T2" fmla="*/ 55 w 63"/>
                <a:gd name="T3" fmla="*/ 29 h 30"/>
                <a:gd name="T4" fmla="*/ 5 w 63"/>
                <a:gd name="T5" fmla="*/ 13 h 30"/>
                <a:gd name="T6" fmla="*/ 1 w 63"/>
                <a:gd name="T7" fmla="*/ 5 h 30"/>
                <a:gd name="T8" fmla="*/ 9 w 63"/>
                <a:gd name="T9" fmla="*/ 2 h 30"/>
                <a:gd name="T10" fmla="*/ 58 w 63"/>
                <a:gd name="T11" fmla="*/ 18 h 30"/>
                <a:gd name="T12" fmla="*/ 62 w 63"/>
                <a:gd name="T13" fmla="*/ 26 h 30"/>
                <a:gd name="T14" fmla="*/ 57 w 63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30">
                  <a:moveTo>
                    <a:pt x="57" y="30"/>
                  </a:moveTo>
                  <a:cubicBezTo>
                    <a:pt x="56" y="30"/>
                    <a:pt x="55" y="30"/>
                    <a:pt x="55" y="2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" y="12"/>
                    <a:pt x="0" y="8"/>
                    <a:pt x="1" y="5"/>
                  </a:cubicBezTo>
                  <a:cubicBezTo>
                    <a:pt x="2" y="2"/>
                    <a:pt x="6" y="0"/>
                    <a:pt x="9" y="2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2" y="19"/>
                    <a:pt x="63" y="23"/>
                    <a:pt x="62" y="26"/>
                  </a:cubicBezTo>
                  <a:cubicBezTo>
                    <a:pt x="61" y="28"/>
                    <a:pt x="59" y="30"/>
                    <a:pt x="57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72"/>
            <p:cNvSpPr>
              <a:spLocks/>
            </p:cNvSpPr>
            <p:nvPr/>
          </p:nvSpPr>
          <p:spPr bwMode="auto">
            <a:xfrm>
              <a:off x="6994" y="630"/>
              <a:ext cx="103" cy="113"/>
            </a:xfrm>
            <a:custGeom>
              <a:avLst/>
              <a:gdLst>
                <a:gd name="T0" fmla="*/ 6 w 70"/>
                <a:gd name="T1" fmla="*/ 78 h 78"/>
                <a:gd name="T2" fmla="*/ 3 w 70"/>
                <a:gd name="T3" fmla="*/ 77 h 78"/>
                <a:gd name="T4" fmla="*/ 2 w 70"/>
                <a:gd name="T5" fmla="*/ 68 h 78"/>
                <a:gd name="T6" fmla="*/ 58 w 70"/>
                <a:gd name="T7" fmla="*/ 3 h 78"/>
                <a:gd name="T8" fmla="*/ 67 w 70"/>
                <a:gd name="T9" fmla="*/ 2 h 78"/>
                <a:gd name="T10" fmla="*/ 67 w 70"/>
                <a:gd name="T11" fmla="*/ 10 h 78"/>
                <a:gd name="T12" fmla="*/ 11 w 70"/>
                <a:gd name="T13" fmla="*/ 76 h 78"/>
                <a:gd name="T14" fmla="*/ 6 w 70"/>
                <a:gd name="T1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78">
                  <a:moveTo>
                    <a:pt x="6" y="78"/>
                  </a:moveTo>
                  <a:cubicBezTo>
                    <a:pt x="5" y="78"/>
                    <a:pt x="4" y="78"/>
                    <a:pt x="3" y="77"/>
                  </a:cubicBezTo>
                  <a:cubicBezTo>
                    <a:pt x="0" y="75"/>
                    <a:pt x="0" y="71"/>
                    <a:pt x="2" y="68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0" y="0"/>
                    <a:pt x="64" y="0"/>
                    <a:pt x="67" y="2"/>
                  </a:cubicBezTo>
                  <a:cubicBezTo>
                    <a:pt x="69" y="4"/>
                    <a:pt x="70" y="8"/>
                    <a:pt x="67" y="10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0" y="78"/>
                    <a:pt x="8" y="78"/>
                    <a:pt x="6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0389C95-A3B2-494F-A177-98B0B4E885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1646797"/>
            <a:ext cx="4236137" cy="345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630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11A22-BC38-4350-B973-AA527CDB6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Data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A4610-FF21-4218-B4DD-55EE9798C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Invoice ID: Unique sales transaction identifier.</a:t>
            </a:r>
          </a:p>
          <a:p>
            <a:r>
              <a:rPr lang="en-US" dirty="0"/>
              <a:t>Branch: Location of the sales transaction.</a:t>
            </a:r>
          </a:p>
          <a:p>
            <a:r>
              <a:rPr lang="en-US" dirty="0"/>
              <a:t>City: City where the branch is located.</a:t>
            </a:r>
          </a:p>
          <a:p>
            <a:r>
              <a:rPr lang="en-US" dirty="0"/>
              <a:t>Customer Type: Type of customer (e.g., Member, Normal)</a:t>
            </a:r>
          </a:p>
          <a:p>
            <a:r>
              <a:rPr lang="en-US" dirty="0"/>
              <a:t>Gender: Gender of the purchasing customer.</a:t>
            </a:r>
          </a:p>
          <a:p>
            <a:r>
              <a:rPr lang="en-US" dirty="0"/>
              <a:t>Product Line: Type or category of the product sold.</a:t>
            </a:r>
          </a:p>
          <a:p>
            <a:r>
              <a:rPr lang="en-US" dirty="0"/>
              <a:t>Payment Method: Method used to pay for the purchase (e.g., Cash, Credit Card, Ewallet)</a:t>
            </a:r>
          </a:p>
          <a:p>
            <a:r>
              <a:rPr lang="en-US" dirty="0"/>
              <a:t>Rating: Customer rating for the purchase experience.</a:t>
            </a:r>
          </a:p>
        </p:txBody>
      </p:sp>
    </p:spTree>
    <p:extLst>
      <p:ext uri="{BB962C8B-B14F-4D97-AF65-F5344CB8AC3E}">
        <p14:creationId xmlns:p14="http://schemas.microsoft.com/office/powerpoint/2010/main" val="790969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0B1C6-C32B-4C25-A8E6-0AB55661C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Feature engineering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759101B2-1ABE-4BA9-9A68-EA5F452DD80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0797" b="40797"/>
          <a:stretch>
            <a:fillRect/>
          </a:stretch>
        </p:blipFill>
        <p:spPr>
          <a:xfrm>
            <a:off x="346508" y="5348322"/>
            <a:ext cx="11259001" cy="15096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AE2DBB6-F1A1-4AF1-9266-331B0BA090CB}"/>
              </a:ext>
            </a:extLst>
          </p:cNvPr>
          <p:cNvSpPr/>
          <p:nvPr/>
        </p:nvSpPr>
        <p:spPr>
          <a:xfrm>
            <a:off x="575893" y="1886552"/>
            <a:ext cx="907824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Add Time of Day Column</a:t>
            </a:r>
            <a:endParaRPr lang="en-US" altLang="en-US" sz="1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New Column: "timeofday"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Purpose: Identify peak sales times during the day.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 Add Day Name Column</a:t>
            </a:r>
            <a:endParaRPr lang="en-US" altLang="en-US" sz="1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New Column: "dayname"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Content: Extracted days of the week (Mon, Tue, Wed, Thu, Fri)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Purpose: Determine busiest days for each branch.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Add Month Name Column</a:t>
            </a:r>
            <a:endParaRPr lang="en-US" altLang="en-US" sz="1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New Column: "monthname"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Content: Extracted months of the year (Jan, Feb, Mar)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Purpose: Identify months with the highest sales and profit.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298A07-4F10-44DF-931A-540B171DCCAB}"/>
              </a:ext>
            </a:extLst>
          </p:cNvPr>
          <p:cNvSpPr txBox="1"/>
          <p:nvPr/>
        </p:nvSpPr>
        <p:spPr>
          <a:xfrm>
            <a:off x="346508" y="6858000"/>
            <a:ext cx="112590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nadigmadhavi.blogspot.com/2011/08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d/3.0/"/>
              </a:rPr>
              <a:t>CC BY-ND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111249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2800" b="1" dirty="0"/>
              <a:t>Top-Performing Product-Line</a:t>
            </a:r>
          </a:p>
          <a:p>
            <a:pPr algn="ctr"/>
            <a:endParaRPr lang="en-US" sz="2800" b="1" dirty="0"/>
          </a:p>
          <a:p>
            <a:r>
              <a:rPr lang="en-US" dirty="0"/>
              <a:t>Food and beverages ( 56144.84)</a:t>
            </a:r>
          </a:p>
          <a:p>
            <a:r>
              <a:rPr lang="en-US" dirty="0"/>
              <a:t>Electronic Accessories (971 units)</a:t>
            </a:r>
            <a:endParaRPr lang="en-US" sz="2800" b="1" dirty="0"/>
          </a:p>
          <a:p>
            <a:pPr algn="ctr"/>
            <a:r>
              <a:rPr lang="en-US" sz="2800" b="1" dirty="0"/>
              <a:t>Underperforming Product-Line</a:t>
            </a:r>
          </a:p>
          <a:p>
            <a:endParaRPr lang="en-US" dirty="0"/>
          </a:p>
          <a:p>
            <a:r>
              <a:rPr lang="en-US" dirty="0"/>
              <a:t>Health and beauty ( 49193.74)</a:t>
            </a:r>
          </a:p>
          <a:p>
            <a:r>
              <a:rPr lang="en-US" dirty="0"/>
              <a:t>Health and beauty (854 units)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  <p:grpSp>
        <p:nvGrpSpPr>
          <p:cNvPr id="16" name="Group 40" descr="binoculars icon"/>
          <p:cNvGrpSpPr>
            <a:grpSpLocks noChangeAspect="1"/>
          </p:cNvGrpSpPr>
          <p:nvPr/>
        </p:nvGrpSpPr>
        <p:grpSpPr bwMode="auto">
          <a:xfrm>
            <a:off x="8636173" y="3443111"/>
            <a:ext cx="3301707" cy="3054269"/>
            <a:chOff x="3438" y="454"/>
            <a:chExt cx="427" cy="395"/>
          </a:xfrm>
          <a:solidFill>
            <a:schemeClr val="bg1">
              <a:alpha val="50000"/>
            </a:schemeClr>
          </a:solidFill>
        </p:grpSpPr>
        <p:sp>
          <p:nvSpPr>
            <p:cNvPr id="17" name="Freeform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8" name="Group 40" descr="binoculars icon"/>
          <p:cNvGrpSpPr>
            <a:grpSpLocks noChangeAspect="1"/>
          </p:cNvGrpSpPr>
          <p:nvPr/>
        </p:nvGrpSpPr>
        <p:grpSpPr bwMode="auto">
          <a:xfrm>
            <a:off x="868680" y="2433209"/>
            <a:ext cx="530860" cy="491076"/>
            <a:chOff x="3438" y="454"/>
            <a:chExt cx="427" cy="395"/>
          </a:xfrm>
          <a:solidFill>
            <a:schemeClr val="accent1"/>
          </a:solidFill>
        </p:grpSpPr>
        <p:sp>
          <p:nvSpPr>
            <p:cNvPr id="29" name="Freeform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2564622-7DD2-40FC-8D84-575A1639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39504"/>
              </p:ext>
            </p:extLst>
          </p:nvPr>
        </p:nvGraphicFramePr>
        <p:xfrm>
          <a:off x="5082140" y="3978751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12258176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8937479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977A70D-078E-457D-AE13-36A41027D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298622"/>
              </p:ext>
            </p:extLst>
          </p:nvPr>
        </p:nvGraphicFramePr>
        <p:xfrm>
          <a:off x="4900929" y="3978751"/>
          <a:ext cx="6710046" cy="640080"/>
        </p:xfrm>
        <a:graphic>
          <a:graphicData uri="http://schemas.openxmlformats.org/drawingml/2006/table">
            <a:tbl>
              <a:tblPr/>
              <a:tblGrid>
                <a:gridCol w="6710046">
                  <a:extLst>
                    <a:ext uri="{9D8B030D-6E8A-4147-A177-3AD203B41FA5}">
                      <a16:colId xmlns:a16="http://schemas.microsoft.com/office/drawing/2014/main" val="24975964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40478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9165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Objective:</a:t>
            </a:r>
            <a:br>
              <a:rPr lang="en-US" sz="1800" dirty="0"/>
            </a:br>
            <a:r>
              <a:rPr lang="en-US" sz="1800" dirty="0"/>
              <a:t>To analyze sales data and extract key insights to optimize business strategies.</a:t>
            </a:r>
          </a:p>
          <a:p>
            <a:r>
              <a:rPr lang="en-US" sz="1800" b="1" dirty="0"/>
              <a:t>Key Findings:</a:t>
            </a:r>
            <a:endParaRPr lang="en-US" sz="1800" dirty="0"/>
          </a:p>
          <a:p>
            <a:r>
              <a:rPr lang="en-US" sz="1800" b="1" dirty="0"/>
              <a:t>Monthly Revenue (January):</a:t>
            </a:r>
            <a:r>
              <a:rPr lang="en-US" sz="1800" dirty="0"/>
              <a:t> Achieved a revenue of 116,291.87 in January.</a:t>
            </a:r>
          </a:p>
          <a:p>
            <a:r>
              <a:rPr lang="en-US" sz="1800" b="1" dirty="0"/>
              <a:t>Sale Peak Times:</a:t>
            </a:r>
            <a:endParaRPr lang="en-US" sz="1800" dirty="0"/>
          </a:p>
          <a:p>
            <a:pPr lvl="1"/>
            <a:r>
              <a:rPr lang="en-US" dirty="0"/>
              <a:t>Afternoon: Highest sales quantity with 2946 units sold.</a:t>
            </a:r>
          </a:p>
          <a:p>
            <a:pPr lvl="1"/>
            <a:r>
              <a:rPr lang="en-US" dirty="0"/>
              <a:t>Evening: Significant sales with 1526 units sold.</a:t>
            </a:r>
          </a:p>
          <a:p>
            <a:pPr lvl="1"/>
            <a:r>
              <a:rPr lang="en-US" dirty="0"/>
              <a:t>Morning: Moderate sales with 1038 units sold.</a:t>
            </a:r>
          </a:p>
          <a:p>
            <a:r>
              <a:rPr lang="en-US" sz="1800" b="1" dirty="0"/>
              <a:t>Highest Sales Month:</a:t>
            </a:r>
            <a:r>
              <a:rPr lang="en-US" sz="1800" dirty="0"/>
              <a:t> Identified January as the month with the highest sales volume.</a:t>
            </a:r>
          </a:p>
          <a:p>
            <a:endParaRPr lang="en-US" sz="1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Sales</a:t>
            </a:r>
            <a:br>
              <a:rPr lang="en-US" sz="3200" dirty="0"/>
            </a:br>
            <a:r>
              <a:rPr lang="en-US" sz="3200" dirty="0"/>
              <a:t>Analysis</a:t>
            </a:r>
          </a:p>
        </p:txBody>
      </p:sp>
      <p:sp>
        <p:nvSpPr>
          <p:cNvPr id="6" name="Freeform 5" descr="arrows icon"/>
          <p:cNvSpPr>
            <a:spLocks noChangeAspect="1" noEditPoints="1"/>
          </p:cNvSpPr>
          <p:nvPr/>
        </p:nvSpPr>
        <p:spPr bwMode="auto">
          <a:xfrm>
            <a:off x="767857" y="2442269"/>
            <a:ext cx="563264" cy="609840"/>
          </a:xfrm>
          <a:custGeom>
            <a:avLst/>
            <a:gdLst>
              <a:gd name="T0" fmla="*/ 424 w 561"/>
              <a:gd name="T1" fmla="*/ 592 h 606"/>
              <a:gd name="T2" fmla="*/ 437 w 561"/>
              <a:gd name="T3" fmla="*/ 501 h 606"/>
              <a:gd name="T4" fmla="*/ 497 w 561"/>
              <a:gd name="T5" fmla="*/ 498 h 606"/>
              <a:gd name="T6" fmla="*/ 291 w 561"/>
              <a:gd name="T7" fmla="*/ 446 h 606"/>
              <a:gd name="T8" fmla="*/ 271 w 561"/>
              <a:gd name="T9" fmla="*/ 428 h 606"/>
              <a:gd name="T10" fmla="*/ 375 w 561"/>
              <a:gd name="T11" fmla="*/ 314 h 606"/>
              <a:gd name="T12" fmla="*/ 526 w 561"/>
              <a:gd name="T13" fmla="*/ 491 h 606"/>
              <a:gd name="T14" fmla="*/ 509 w 561"/>
              <a:gd name="T15" fmla="*/ 524 h 606"/>
              <a:gd name="T16" fmla="*/ 451 w 561"/>
              <a:gd name="T17" fmla="*/ 528 h 606"/>
              <a:gd name="T18" fmla="*/ 437 w 561"/>
              <a:gd name="T19" fmla="*/ 606 h 606"/>
              <a:gd name="T20" fmla="*/ 205 w 561"/>
              <a:gd name="T21" fmla="*/ 587 h 606"/>
              <a:gd name="T22" fmla="*/ 218 w 561"/>
              <a:gd name="T23" fmla="*/ 329 h 606"/>
              <a:gd name="T24" fmla="*/ 278 w 561"/>
              <a:gd name="T25" fmla="*/ 326 h 606"/>
              <a:gd name="T26" fmla="*/ 33 w 561"/>
              <a:gd name="T27" fmla="*/ 326 h 606"/>
              <a:gd name="T28" fmla="*/ 93 w 561"/>
              <a:gd name="T29" fmla="*/ 329 h 606"/>
              <a:gd name="T30" fmla="*/ 107 w 561"/>
              <a:gd name="T31" fmla="*/ 515 h 606"/>
              <a:gd name="T32" fmla="*/ 80 w 561"/>
              <a:gd name="T33" fmla="*/ 515 h 606"/>
              <a:gd name="T34" fmla="*/ 31 w 561"/>
              <a:gd name="T35" fmla="*/ 357 h 606"/>
              <a:gd name="T36" fmla="*/ 6 w 561"/>
              <a:gd name="T37" fmla="*/ 337 h 606"/>
              <a:gd name="T38" fmla="*/ 145 w 561"/>
              <a:gd name="T39" fmla="*/ 147 h 606"/>
              <a:gd name="T40" fmla="*/ 307 w 561"/>
              <a:gd name="T41" fmla="*/ 319 h 606"/>
              <a:gd name="T42" fmla="*/ 290 w 561"/>
              <a:gd name="T43" fmla="*/ 353 h 606"/>
              <a:gd name="T44" fmla="*/ 232 w 561"/>
              <a:gd name="T45" fmla="*/ 357 h 606"/>
              <a:gd name="T46" fmla="*/ 218 w 561"/>
              <a:gd name="T47" fmla="*/ 600 h 606"/>
              <a:gd name="T48" fmla="*/ 455 w 561"/>
              <a:gd name="T49" fmla="*/ 359 h 606"/>
              <a:gd name="T50" fmla="*/ 468 w 561"/>
              <a:gd name="T51" fmla="*/ 189 h 606"/>
              <a:gd name="T52" fmla="*/ 528 w 561"/>
              <a:gd name="T53" fmla="*/ 186 h 606"/>
              <a:gd name="T54" fmla="*/ 283 w 561"/>
              <a:gd name="T55" fmla="*/ 186 h 606"/>
              <a:gd name="T56" fmla="*/ 343 w 561"/>
              <a:gd name="T57" fmla="*/ 189 h 606"/>
              <a:gd name="T58" fmla="*/ 357 w 561"/>
              <a:gd name="T59" fmla="*/ 280 h 606"/>
              <a:gd name="T60" fmla="*/ 330 w 561"/>
              <a:gd name="T61" fmla="*/ 280 h 606"/>
              <a:gd name="T62" fmla="*/ 281 w 561"/>
              <a:gd name="T63" fmla="*/ 216 h 606"/>
              <a:gd name="T64" fmla="*/ 256 w 561"/>
              <a:gd name="T65" fmla="*/ 196 h 606"/>
              <a:gd name="T66" fmla="*/ 395 w 561"/>
              <a:gd name="T67" fmla="*/ 6 h 606"/>
              <a:gd name="T68" fmla="*/ 557 w 561"/>
              <a:gd name="T69" fmla="*/ 178 h 606"/>
              <a:gd name="T70" fmla="*/ 540 w 561"/>
              <a:gd name="T71" fmla="*/ 212 h 606"/>
              <a:gd name="T72" fmla="*/ 482 w 561"/>
              <a:gd name="T73" fmla="*/ 216 h 606"/>
              <a:gd name="T74" fmla="*/ 468 w 561"/>
              <a:gd name="T75" fmla="*/ 372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61" h="606">
                <a:moveTo>
                  <a:pt x="437" y="606"/>
                </a:moveTo>
                <a:cubicBezTo>
                  <a:pt x="430" y="606"/>
                  <a:pt x="424" y="600"/>
                  <a:pt x="424" y="592"/>
                </a:cubicBezTo>
                <a:cubicBezTo>
                  <a:pt x="424" y="515"/>
                  <a:pt x="424" y="515"/>
                  <a:pt x="424" y="515"/>
                </a:cubicBezTo>
                <a:cubicBezTo>
                  <a:pt x="424" y="507"/>
                  <a:pt x="430" y="501"/>
                  <a:pt x="437" y="501"/>
                </a:cubicBezTo>
                <a:cubicBezTo>
                  <a:pt x="494" y="501"/>
                  <a:pt x="494" y="501"/>
                  <a:pt x="494" y="501"/>
                </a:cubicBezTo>
                <a:cubicBezTo>
                  <a:pt x="497" y="498"/>
                  <a:pt x="497" y="498"/>
                  <a:pt x="497" y="498"/>
                </a:cubicBezTo>
                <a:cubicBezTo>
                  <a:pt x="374" y="348"/>
                  <a:pt x="374" y="348"/>
                  <a:pt x="374" y="348"/>
                </a:cubicBezTo>
                <a:cubicBezTo>
                  <a:pt x="291" y="446"/>
                  <a:pt x="291" y="446"/>
                  <a:pt x="291" y="446"/>
                </a:cubicBezTo>
                <a:cubicBezTo>
                  <a:pt x="286" y="451"/>
                  <a:pt x="278" y="452"/>
                  <a:pt x="272" y="447"/>
                </a:cubicBezTo>
                <a:cubicBezTo>
                  <a:pt x="266" y="442"/>
                  <a:pt x="266" y="434"/>
                  <a:pt x="271" y="428"/>
                </a:cubicBezTo>
                <a:cubicBezTo>
                  <a:pt x="364" y="319"/>
                  <a:pt x="364" y="319"/>
                  <a:pt x="364" y="319"/>
                </a:cubicBezTo>
                <a:cubicBezTo>
                  <a:pt x="367" y="316"/>
                  <a:pt x="371" y="315"/>
                  <a:pt x="375" y="314"/>
                </a:cubicBezTo>
                <a:cubicBezTo>
                  <a:pt x="379" y="314"/>
                  <a:pt x="383" y="316"/>
                  <a:pt x="385" y="319"/>
                </a:cubicBezTo>
                <a:cubicBezTo>
                  <a:pt x="526" y="491"/>
                  <a:pt x="526" y="491"/>
                  <a:pt x="526" y="491"/>
                </a:cubicBezTo>
                <a:cubicBezTo>
                  <a:pt x="530" y="496"/>
                  <a:pt x="530" y="504"/>
                  <a:pt x="525" y="509"/>
                </a:cubicBezTo>
                <a:cubicBezTo>
                  <a:pt x="509" y="524"/>
                  <a:pt x="509" y="524"/>
                  <a:pt x="509" y="524"/>
                </a:cubicBezTo>
                <a:cubicBezTo>
                  <a:pt x="507" y="527"/>
                  <a:pt x="503" y="528"/>
                  <a:pt x="500" y="528"/>
                </a:cubicBezTo>
                <a:cubicBezTo>
                  <a:pt x="451" y="528"/>
                  <a:pt x="451" y="528"/>
                  <a:pt x="451" y="528"/>
                </a:cubicBezTo>
                <a:cubicBezTo>
                  <a:pt x="451" y="592"/>
                  <a:pt x="451" y="592"/>
                  <a:pt x="451" y="592"/>
                </a:cubicBezTo>
                <a:cubicBezTo>
                  <a:pt x="451" y="600"/>
                  <a:pt x="445" y="606"/>
                  <a:pt x="437" y="606"/>
                </a:cubicBezTo>
                <a:close/>
                <a:moveTo>
                  <a:pt x="218" y="600"/>
                </a:moveTo>
                <a:cubicBezTo>
                  <a:pt x="211" y="600"/>
                  <a:pt x="205" y="594"/>
                  <a:pt x="205" y="587"/>
                </a:cubicBezTo>
                <a:cubicBezTo>
                  <a:pt x="205" y="343"/>
                  <a:pt x="205" y="343"/>
                  <a:pt x="205" y="343"/>
                </a:cubicBezTo>
                <a:cubicBezTo>
                  <a:pt x="205" y="336"/>
                  <a:pt x="211" y="329"/>
                  <a:pt x="218" y="329"/>
                </a:cubicBezTo>
                <a:cubicBezTo>
                  <a:pt x="275" y="329"/>
                  <a:pt x="275" y="329"/>
                  <a:pt x="275" y="329"/>
                </a:cubicBezTo>
                <a:cubicBezTo>
                  <a:pt x="278" y="326"/>
                  <a:pt x="278" y="326"/>
                  <a:pt x="278" y="326"/>
                </a:cubicBezTo>
                <a:cubicBezTo>
                  <a:pt x="156" y="177"/>
                  <a:pt x="156" y="177"/>
                  <a:pt x="156" y="177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6" y="329"/>
                  <a:pt x="36" y="329"/>
                  <a:pt x="36" y="329"/>
                </a:cubicBezTo>
                <a:cubicBezTo>
                  <a:pt x="93" y="329"/>
                  <a:pt x="93" y="329"/>
                  <a:pt x="93" y="329"/>
                </a:cubicBezTo>
                <a:cubicBezTo>
                  <a:pt x="101" y="329"/>
                  <a:pt x="107" y="336"/>
                  <a:pt x="107" y="343"/>
                </a:cubicBezTo>
                <a:cubicBezTo>
                  <a:pt x="107" y="515"/>
                  <a:pt x="107" y="515"/>
                  <a:pt x="107" y="515"/>
                </a:cubicBezTo>
                <a:cubicBezTo>
                  <a:pt x="107" y="522"/>
                  <a:pt x="101" y="528"/>
                  <a:pt x="93" y="528"/>
                </a:cubicBezTo>
                <a:cubicBezTo>
                  <a:pt x="86" y="528"/>
                  <a:pt x="80" y="522"/>
                  <a:pt x="80" y="515"/>
                </a:cubicBezTo>
                <a:cubicBezTo>
                  <a:pt x="80" y="357"/>
                  <a:pt x="80" y="357"/>
                  <a:pt x="80" y="357"/>
                </a:cubicBezTo>
                <a:cubicBezTo>
                  <a:pt x="31" y="357"/>
                  <a:pt x="31" y="357"/>
                  <a:pt x="31" y="357"/>
                </a:cubicBezTo>
                <a:cubicBezTo>
                  <a:pt x="27" y="357"/>
                  <a:pt x="24" y="355"/>
                  <a:pt x="21" y="353"/>
                </a:cubicBezTo>
                <a:cubicBezTo>
                  <a:pt x="6" y="337"/>
                  <a:pt x="6" y="337"/>
                  <a:pt x="6" y="337"/>
                </a:cubicBezTo>
                <a:cubicBezTo>
                  <a:pt x="1" y="332"/>
                  <a:pt x="0" y="324"/>
                  <a:pt x="5" y="319"/>
                </a:cubicBezTo>
                <a:cubicBezTo>
                  <a:pt x="145" y="147"/>
                  <a:pt x="145" y="147"/>
                  <a:pt x="145" y="147"/>
                </a:cubicBezTo>
                <a:cubicBezTo>
                  <a:pt x="151" y="141"/>
                  <a:pt x="161" y="141"/>
                  <a:pt x="166" y="147"/>
                </a:cubicBezTo>
                <a:cubicBezTo>
                  <a:pt x="307" y="319"/>
                  <a:pt x="307" y="319"/>
                  <a:pt x="307" y="319"/>
                </a:cubicBezTo>
                <a:cubicBezTo>
                  <a:pt x="311" y="324"/>
                  <a:pt x="311" y="332"/>
                  <a:pt x="306" y="337"/>
                </a:cubicBezTo>
                <a:cubicBezTo>
                  <a:pt x="290" y="353"/>
                  <a:pt x="290" y="353"/>
                  <a:pt x="290" y="353"/>
                </a:cubicBezTo>
                <a:cubicBezTo>
                  <a:pt x="288" y="355"/>
                  <a:pt x="284" y="357"/>
                  <a:pt x="281" y="357"/>
                </a:cubicBezTo>
                <a:cubicBezTo>
                  <a:pt x="232" y="357"/>
                  <a:pt x="232" y="357"/>
                  <a:pt x="232" y="357"/>
                </a:cubicBezTo>
                <a:cubicBezTo>
                  <a:pt x="232" y="587"/>
                  <a:pt x="232" y="587"/>
                  <a:pt x="232" y="587"/>
                </a:cubicBezTo>
                <a:cubicBezTo>
                  <a:pt x="232" y="594"/>
                  <a:pt x="226" y="600"/>
                  <a:pt x="218" y="600"/>
                </a:cubicBezTo>
                <a:close/>
                <a:moveTo>
                  <a:pt x="468" y="372"/>
                </a:moveTo>
                <a:cubicBezTo>
                  <a:pt x="461" y="372"/>
                  <a:pt x="455" y="366"/>
                  <a:pt x="455" y="359"/>
                </a:cubicBezTo>
                <a:cubicBezTo>
                  <a:pt x="455" y="202"/>
                  <a:pt x="455" y="202"/>
                  <a:pt x="455" y="202"/>
                </a:cubicBezTo>
                <a:cubicBezTo>
                  <a:pt x="455" y="195"/>
                  <a:pt x="461" y="189"/>
                  <a:pt x="468" y="189"/>
                </a:cubicBezTo>
                <a:cubicBezTo>
                  <a:pt x="525" y="189"/>
                  <a:pt x="525" y="189"/>
                  <a:pt x="525" y="189"/>
                </a:cubicBezTo>
                <a:cubicBezTo>
                  <a:pt x="528" y="186"/>
                  <a:pt x="528" y="186"/>
                  <a:pt x="528" y="186"/>
                </a:cubicBezTo>
                <a:cubicBezTo>
                  <a:pt x="406" y="36"/>
                  <a:pt x="406" y="36"/>
                  <a:pt x="406" y="36"/>
                </a:cubicBezTo>
                <a:cubicBezTo>
                  <a:pt x="283" y="186"/>
                  <a:pt x="283" y="186"/>
                  <a:pt x="283" y="186"/>
                </a:cubicBezTo>
                <a:cubicBezTo>
                  <a:pt x="286" y="189"/>
                  <a:pt x="286" y="189"/>
                  <a:pt x="286" y="189"/>
                </a:cubicBezTo>
                <a:cubicBezTo>
                  <a:pt x="343" y="189"/>
                  <a:pt x="343" y="189"/>
                  <a:pt x="343" y="189"/>
                </a:cubicBezTo>
                <a:cubicBezTo>
                  <a:pt x="351" y="189"/>
                  <a:pt x="357" y="195"/>
                  <a:pt x="357" y="202"/>
                </a:cubicBezTo>
                <a:cubicBezTo>
                  <a:pt x="357" y="280"/>
                  <a:pt x="357" y="280"/>
                  <a:pt x="357" y="280"/>
                </a:cubicBezTo>
                <a:cubicBezTo>
                  <a:pt x="357" y="288"/>
                  <a:pt x="351" y="294"/>
                  <a:pt x="343" y="294"/>
                </a:cubicBezTo>
                <a:cubicBezTo>
                  <a:pt x="336" y="294"/>
                  <a:pt x="330" y="288"/>
                  <a:pt x="330" y="280"/>
                </a:cubicBezTo>
                <a:cubicBezTo>
                  <a:pt x="330" y="216"/>
                  <a:pt x="330" y="216"/>
                  <a:pt x="330" y="216"/>
                </a:cubicBezTo>
                <a:cubicBezTo>
                  <a:pt x="281" y="216"/>
                  <a:pt x="281" y="216"/>
                  <a:pt x="281" y="216"/>
                </a:cubicBezTo>
                <a:cubicBezTo>
                  <a:pt x="277" y="216"/>
                  <a:pt x="274" y="214"/>
                  <a:pt x="271" y="212"/>
                </a:cubicBezTo>
                <a:cubicBezTo>
                  <a:pt x="256" y="196"/>
                  <a:pt x="256" y="196"/>
                  <a:pt x="256" y="196"/>
                </a:cubicBezTo>
                <a:cubicBezTo>
                  <a:pt x="251" y="191"/>
                  <a:pt x="250" y="184"/>
                  <a:pt x="255" y="178"/>
                </a:cubicBezTo>
                <a:cubicBezTo>
                  <a:pt x="395" y="6"/>
                  <a:pt x="395" y="6"/>
                  <a:pt x="395" y="6"/>
                </a:cubicBezTo>
                <a:cubicBezTo>
                  <a:pt x="401" y="0"/>
                  <a:pt x="411" y="0"/>
                  <a:pt x="416" y="6"/>
                </a:cubicBezTo>
                <a:cubicBezTo>
                  <a:pt x="557" y="178"/>
                  <a:pt x="557" y="178"/>
                  <a:pt x="557" y="178"/>
                </a:cubicBezTo>
                <a:cubicBezTo>
                  <a:pt x="561" y="184"/>
                  <a:pt x="561" y="191"/>
                  <a:pt x="556" y="196"/>
                </a:cubicBezTo>
                <a:cubicBezTo>
                  <a:pt x="540" y="212"/>
                  <a:pt x="540" y="212"/>
                  <a:pt x="540" y="212"/>
                </a:cubicBezTo>
                <a:cubicBezTo>
                  <a:pt x="538" y="214"/>
                  <a:pt x="534" y="216"/>
                  <a:pt x="531" y="216"/>
                </a:cubicBezTo>
                <a:cubicBezTo>
                  <a:pt x="482" y="216"/>
                  <a:pt x="482" y="216"/>
                  <a:pt x="482" y="216"/>
                </a:cubicBezTo>
                <a:cubicBezTo>
                  <a:pt x="482" y="359"/>
                  <a:pt x="482" y="359"/>
                  <a:pt x="482" y="359"/>
                </a:cubicBezTo>
                <a:cubicBezTo>
                  <a:pt x="482" y="366"/>
                  <a:pt x="476" y="372"/>
                  <a:pt x="468" y="3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6" descr="arrows icon"/>
          <p:cNvSpPr>
            <a:spLocks noChangeAspect="1" noEditPoints="1"/>
          </p:cNvSpPr>
          <p:nvPr/>
        </p:nvSpPr>
        <p:spPr bwMode="auto">
          <a:xfrm>
            <a:off x="8763738" y="3350032"/>
            <a:ext cx="3070403" cy="3324293"/>
          </a:xfrm>
          <a:custGeom>
            <a:avLst/>
            <a:gdLst>
              <a:gd name="T0" fmla="*/ 424 w 561"/>
              <a:gd name="T1" fmla="*/ 592 h 606"/>
              <a:gd name="T2" fmla="*/ 437 w 561"/>
              <a:gd name="T3" fmla="*/ 501 h 606"/>
              <a:gd name="T4" fmla="*/ 497 w 561"/>
              <a:gd name="T5" fmla="*/ 498 h 606"/>
              <a:gd name="T6" fmla="*/ 291 w 561"/>
              <a:gd name="T7" fmla="*/ 446 h 606"/>
              <a:gd name="T8" fmla="*/ 271 w 561"/>
              <a:gd name="T9" fmla="*/ 428 h 606"/>
              <a:gd name="T10" fmla="*/ 375 w 561"/>
              <a:gd name="T11" fmla="*/ 314 h 606"/>
              <a:gd name="T12" fmla="*/ 526 w 561"/>
              <a:gd name="T13" fmla="*/ 491 h 606"/>
              <a:gd name="T14" fmla="*/ 509 w 561"/>
              <a:gd name="T15" fmla="*/ 524 h 606"/>
              <a:gd name="T16" fmla="*/ 451 w 561"/>
              <a:gd name="T17" fmla="*/ 528 h 606"/>
              <a:gd name="T18" fmla="*/ 437 w 561"/>
              <a:gd name="T19" fmla="*/ 606 h 606"/>
              <a:gd name="T20" fmla="*/ 205 w 561"/>
              <a:gd name="T21" fmla="*/ 587 h 606"/>
              <a:gd name="T22" fmla="*/ 218 w 561"/>
              <a:gd name="T23" fmla="*/ 329 h 606"/>
              <a:gd name="T24" fmla="*/ 278 w 561"/>
              <a:gd name="T25" fmla="*/ 326 h 606"/>
              <a:gd name="T26" fmla="*/ 33 w 561"/>
              <a:gd name="T27" fmla="*/ 326 h 606"/>
              <a:gd name="T28" fmla="*/ 93 w 561"/>
              <a:gd name="T29" fmla="*/ 329 h 606"/>
              <a:gd name="T30" fmla="*/ 107 w 561"/>
              <a:gd name="T31" fmla="*/ 515 h 606"/>
              <a:gd name="T32" fmla="*/ 80 w 561"/>
              <a:gd name="T33" fmla="*/ 515 h 606"/>
              <a:gd name="T34" fmla="*/ 31 w 561"/>
              <a:gd name="T35" fmla="*/ 357 h 606"/>
              <a:gd name="T36" fmla="*/ 6 w 561"/>
              <a:gd name="T37" fmla="*/ 337 h 606"/>
              <a:gd name="T38" fmla="*/ 145 w 561"/>
              <a:gd name="T39" fmla="*/ 147 h 606"/>
              <a:gd name="T40" fmla="*/ 307 w 561"/>
              <a:gd name="T41" fmla="*/ 319 h 606"/>
              <a:gd name="T42" fmla="*/ 290 w 561"/>
              <a:gd name="T43" fmla="*/ 353 h 606"/>
              <a:gd name="T44" fmla="*/ 232 w 561"/>
              <a:gd name="T45" fmla="*/ 357 h 606"/>
              <a:gd name="T46" fmla="*/ 218 w 561"/>
              <a:gd name="T47" fmla="*/ 600 h 606"/>
              <a:gd name="T48" fmla="*/ 455 w 561"/>
              <a:gd name="T49" fmla="*/ 359 h 606"/>
              <a:gd name="T50" fmla="*/ 468 w 561"/>
              <a:gd name="T51" fmla="*/ 189 h 606"/>
              <a:gd name="T52" fmla="*/ 528 w 561"/>
              <a:gd name="T53" fmla="*/ 186 h 606"/>
              <a:gd name="T54" fmla="*/ 283 w 561"/>
              <a:gd name="T55" fmla="*/ 186 h 606"/>
              <a:gd name="T56" fmla="*/ 343 w 561"/>
              <a:gd name="T57" fmla="*/ 189 h 606"/>
              <a:gd name="T58" fmla="*/ 357 w 561"/>
              <a:gd name="T59" fmla="*/ 280 h 606"/>
              <a:gd name="T60" fmla="*/ 330 w 561"/>
              <a:gd name="T61" fmla="*/ 280 h 606"/>
              <a:gd name="T62" fmla="*/ 281 w 561"/>
              <a:gd name="T63" fmla="*/ 216 h 606"/>
              <a:gd name="T64" fmla="*/ 256 w 561"/>
              <a:gd name="T65" fmla="*/ 196 h 606"/>
              <a:gd name="T66" fmla="*/ 395 w 561"/>
              <a:gd name="T67" fmla="*/ 6 h 606"/>
              <a:gd name="T68" fmla="*/ 557 w 561"/>
              <a:gd name="T69" fmla="*/ 178 h 606"/>
              <a:gd name="T70" fmla="*/ 540 w 561"/>
              <a:gd name="T71" fmla="*/ 212 h 606"/>
              <a:gd name="T72" fmla="*/ 482 w 561"/>
              <a:gd name="T73" fmla="*/ 216 h 606"/>
              <a:gd name="T74" fmla="*/ 468 w 561"/>
              <a:gd name="T75" fmla="*/ 372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61" h="606">
                <a:moveTo>
                  <a:pt x="437" y="606"/>
                </a:moveTo>
                <a:cubicBezTo>
                  <a:pt x="430" y="606"/>
                  <a:pt x="424" y="600"/>
                  <a:pt x="424" y="592"/>
                </a:cubicBezTo>
                <a:cubicBezTo>
                  <a:pt x="424" y="515"/>
                  <a:pt x="424" y="515"/>
                  <a:pt x="424" y="515"/>
                </a:cubicBezTo>
                <a:cubicBezTo>
                  <a:pt x="424" y="507"/>
                  <a:pt x="430" y="501"/>
                  <a:pt x="437" y="501"/>
                </a:cubicBezTo>
                <a:cubicBezTo>
                  <a:pt x="494" y="501"/>
                  <a:pt x="494" y="501"/>
                  <a:pt x="494" y="501"/>
                </a:cubicBezTo>
                <a:cubicBezTo>
                  <a:pt x="497" y="498"/>
                  <a:pt x="497" y="498"/>
                  <a:pt x="497" y="498"/>
                </a:cubicBezTo>
                <a:cubicBezTo>
                  <a:pt x="374" y="348"/>
                  <a:pt x="374" y="348"/>
                  <a:pt x="374" y="348"/>
                </a:cubicBezTo>
                <a:cubicBezTo>
                  <a:pt x="291" y="446"/>
                  <a:pt x="291" y="446"/>
                  <a:pt x="291" y="446"/>
                </a:cubicBezTo>
                <a:cubicBezTo>
                  <a:pt x="286" y="451"/>
                  <a:pt x="278" y="452"/>
                  <a:pt x="272" y="447"/>
                </a:cubicBezTo>
                <a:cubicBezTo>
                  <a:pt x="266" y="442"/>
                  <a:pt x="266" y="434"/>
                  <a:pt x="271" y="428"/>
                </a:cubicBezTo>
                <a:cubicBezTo>
                  <a:pt x="364" y="319"/>
                  <a:pt x="364" y="319"/>
                  <a:pt x="364" y="319"/>
                </a:cubicBezTo>
                <a:cubicBezTo>
                  <a:pt x="367" y="316"/>
                  <a:pt x="371" y="315"/>
                  <a:pt x="375" y="314"/>
                </a:cubicBezTo>
                <a:cubicBezTo>
                  <a:pt x="379" y="314"/>
                  <a:pt x="383" y="316"/>
                  <a:pt x="385" y="319"/>
                </a:cubicBezTo>
                <a:cubicBezTo>
                  <a:pt x="526" y="491"/>
                  <a:pt x="526" y="491"/>
                  <a:pt x="526" y="491"/>
                </a:cubicBezTo>
                <a:cubicBezTo>
                  <a:pt x="530" y="496"/>
                  <a:pt x="530" y="504"/>
                  <a:pt x="525" y="509"/>
                </a:cubicBezTo>
                <a:cubicBezTo>
                  <a:pt x="509" y="524"/>
                  <a:pt x="509" y="524"/>
                  <a:pt x="509" y="524"/>
                </a:cubicBezTo>
                <a:cubicBezTo>
                  <a:pt x="507" y="527"/>
                  <a:pt x="503" y="528"/>
                  <a:pt x="500" y="528"/>
                </a:cubicBezTo>
                <a:cubicBezTo>
                  <a:pt x="451" y="528"/>
                  <a:pt x="451" y="528"/>
                  <a:pt x="451" y="528"/>
                </a:cubicBezTo>
                <a:cubicBezTo>
                  <a:pt x="451" y="592"/>
                  <a:pt x="451" y="592"/>
                  <a:pt x="451" y="592"/>
                </a:cubicBezTo>
                <a:cubicBezTo>
                  <a:pt x="451" y="600"/>
                  <a:pt x="445" y="606"/>
                  <a:pt x="437" y="606"/>
                </a:cubicBezTo>
                <a:close/>
                <a:moveTo>
                  <a:pt x="218" y="600"/>
                </a:moveTo>
                <a:cubicBezTo>
                  <a:pt x="211" y="600"/>
                  <a:pt x="205" y="594"/>
                  <a:pt x="205" y="587"/>
                </a:cubicBezTo>
                <a:cubicBezTo>
                  <a:pt x="205" y="343"/>
                  <a:pt x="205" y="343"/>
                  <a:pt x="205" y="343"/>
                </a:cubicBezTo>
                <a:cubicBezTo>
                  <a:pt x="205" y="336"/>
                  <a:pt x="211" y="329"/>
                  <a:pt x="218" y="329"/>
                </a:cubicBezTo>
                <a:cubicBezTo>
                  <a:pt x="275" y="329"/>
                  <a:pt x="275" y="329"/>
                  <a:pt x="275" y="329"/>
                </a:cubicBezTo>
                <a:cubicBezTo>
                  <a:pt x="278" y="326"/>
                  <a:pt x="278" y="326"/>
                  <a:pt x="278" y="326"/>
                </a:cubicBezTo>
                <a:cubicBezTo>
                  <a:pt x="156" y="177"/>
                  <a:pt x="156" y="177"/>
                  <a:pt x="156" y="177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6" y="329"/>
                  <a:pt x="36" y="329"/>
                  <a:pt x="36" y="329"/>
                </a:cubicBezTo>
                <a:cubicBezTo>
                  <a:pt x="93" y="329"/>
                  <a:pt x="93" y="329"/>
                  <a:pt x="93" y="329"/>
                </a:cubicBezTo>
                <a:cubicBezTo>
                  <a:pt x="101" y="329"/>
                  <a:pt x="107" y="336"/>
                  <a:pt x="107" y="343"/>
                </a:cubicBezTo>
                <a:cubicBezTo>
                  <a:pt x="107" y="515"/>
                  <a:pt x="107" y="515"/>
                  <a:pt x="107" y="515"/>
                </a:cubicBezTo>
                <a:cubicBezTo>
                  <a:pt x="107" y="522"/>
                  <a:pt x="101" y="528"/>
                  <a:pt x="93" y="528"/>
                </a:cubicBezTo>
                <a:cubicBezTo>
                  <a:pt x="86" y="528"/>
                  <a:pt x="80" y="522"/>
                  <a:pt x="80" y="515"/>
                </a:cubicBezTo>
                <a:cubicBezTo>
                  <a:pt x="80" y="357"/>
                  <a:pt x="80" y="357"/>
                  <a:pt x="80" y="357"/>
                </a:cubicBezTo>
                <a:cubicBezTo>
                  <a:pt x="31" y="357"/>
                  <a:pt x="31" y="357"/>
                  <a:pt x="31" y="357"/>
                </a:cubicBezTo>
                <a:cubicBezTo>
                  <a:pt x="27" y="357"/>
                  <a:pt x="24" y="355"/>
                  <a:pt x="21" y="353"/>
                </a:cubicBezTo>
                <a:cubicBezTo>
                  <a:pt x="6" y="337"/>
                  <a:pt x="6" y="337"/>
                  <a:pt x="6" y="337"/>
                </a:cubicBezTo>
                <a:cubicBezTo>
                  <a:pt x="1" y="332"/>
                  <a:pt x="0" y="324"/>
                  <a:pt x="5" y="319"/>
                </a:cubicBezTo>
                <a:cubicBezTo>
                  <a:pt x="145" y="147"/>
                  <a:pt x="145" y="147"/>
                  <a:pt x="145" y="147"/>
                </a:cubicBezTo>
                <a:cubicBezTo>
                  <a:pt x="151" y="141"/>
                  <a:pt x="161" y="141"/>
                  <a:pt x="166" y="147"/>
                </a:cubicBezTo>
                <a:cubicBezTo>
                  <a:pt x="307" y="319"/>
                  <a:pt x="307" y="319"/>
                  <a:pt x="307" y="319"/>
                </a:cubicBezTo>
                <a:cubicBezTo>
                  <a:pt x="311" y="324"/>
                  <a:pt x="311" y="332"/>
                  <a:pt x="306" y="337"/>
                </a:cubicBezTo>
                <a:cubicBezTo>
                  <a:pt x="290" y="353"/>
                  <a:pt x="290" y="353"/>
                  <a:pt x="290" y="353"/>
                </a:cubicBezTo>
                <a:cubicBezTo>
                  <a:pt x="288" y="355"/>
                  <a:pt x="284" y="357"/>
                  <a:pt x="281" y="357"/>
                </a:cubicBezTo>
                <a:cubicBezTo>
                  <a:pt x="232" y="357"/>
                  <a:pt x="232" y="357"/>
                  <a:pt x="232" y="357"/>
                </a:cubicBezTo>
                <a:cubicBezTo>
                  <a:pt x="232" y="587"/>
                  <a:pt x="232" y="587"/>
                  <a:pt x="232" y="587"/>
                </a:cubicBezTo>
                <a:cubicBezTo>
                  <a:pt x="232" y="594"/>
                  <a:pt x="226" y="600"/>
                  <a:pt x="218" y="600"/>
                </a:cubicBezTo>
                <a:close/>
                <a:moveTo>
                  <a:pt x="468" y="372"/>
                </a:moveTo>
                <a:cubicBezTo>
                  <a:pt x="461" y="372"/>
                  <a:pt x="455" y="366"/>
                  <a:pt x="455" y="359"/>
                </a:cubicBezTo>
                <a:cubicBezTo>
                  <a:pt x="455" y="202"/>
                  <a:pt x="455" y="202"/>
                  <a:pt x="455" y="202"/>
                </a:cubicBezTo>
                <a:cubicBezTo>
                  <a:pt x="455" y="195"/>
                  <a:pt x="461" y="189"/>
                  <a:pt x="468" y="189"/>
                </a:cubicBezTo>
                <a:cubicBezTo>
                  <a:pt x="525" y="189"/>
                  <a:pt x="525" y="189"/>
                  <a:pt x="525" y="189"/>
                </a:cubicBezTo>
                <a:cubicBezTo>
                  <a:pt x="528" y="186"/>
                  <a:pt x="528" y="186"/>
                  <a:pt x="528" y="186"/>
                </a:cubicBezTo>
                <a:cubicBezTo>
                  <a:pt x="406" y="36"/>
                  <a:pt x="406" y="36"/>
                  <a:pt x="406" y="36"/>
                </a:cubicBezTo>
                <a:cubicBezTo>
                  <a:pt x="283" y="186"/>
                  <a:pt x="283" y="186"/>
                  <a:pt x="283" y="186"/>
                </a:cubicBezTo>
                <a:cubicBezTo>
                  <a:pt x="286" y="189"/>
                  <a:pt x="286" y="189"/>
                  <a:pt x="286" y="189"/>
                </a:cubicBezTo>
                <a:cubicBezTo>
                  <a:pt x="343" y="189"/>
                  <a:pt x="343" y="189"/>
                  <a:pt x="343" y="189"/>
                </a:cubicBezTo>
                <a:cubicBezTo>
                  <a:pt x="351" y="189"/>
                  <a:pt x="357" y="195"/>
                  <a:pt x="357" y="202"/>
                </a:cubicBezTo>
                <a:cubicBezTo>
                  <a:pt x="357" y="280"/>
                  <a:pt x="357" y="280"/>
                  <a:pt x="357" y="280"/>
                </a:cubicBezTo>
                <a:cubicBezTo>
                  <a:pt x="357" y="288"/>
                  <a:pt x="351" y="294"/>
                  <a:pt x="343" y="294"/>
                </a:cubicBezTo>
                <a:cubicBezTo>
                  <a:pt x="336" y="294"/>
                  <a:pt x="330" y="288"/>
                  <a:pt x="330" y="280"/>
                </a:cubicBezTo>
                <a:cubicBezTo>
                  <a:pt x="330" y="216"/>
                  <a:pt x="330" y="216"/>
                  <a:pt x="330" y="216"/>
                </a:cubicBezTo>
                <a:cubicBezTo>
                  <a:pt x="281" y="216"/>
                  <a:pt x="281" y="216"/>
                  <a:pt x="281" y="216"/>
                </a:cubicBezTo>
                <a:cubicBezTo>
                  <a:pt x="277" y="216"/>
                  <a:pt x="274" y="214"/>
                  <a:pt x="271" y="212"/>
                </a:cubicBezTo>
                <a:cubicBezTo>
                  <a:pt x="256" y="196"/>
                  <a:pt x="256" y="196"/>
                  <a:pt x="256" y="196"/>
                </a:cubicBezTo>
                <a:cubicBezTo>
                  <a:pt x="251" y="191"/>
                  <a:pt x="250" y="184"/>
                  <a:pt x="255" y="178"/>
                </a:cubicBezTo>
                <a:cubicBezTo>
                  <a:pt x="395" y="6"/>
                  <a:pt x="395" y="6"/>
                  <a:pt x="395" y="6"/>
                </a:cubicBezTo>
                <a:cubicBezTo>
                  <a:pt x="401" y="0"/>
                  <a:pt x="411" y="0"/>
                  <a:pt x="416" y="6"/>
                </a:cubicBezTo>
                <a:cubicBezTo>
                  <a:pt x="557" y="178"/>
                  <a:pt x="557" y="178"/>
                  <a:pt x="557" y="178"/>
                </a:cubicBezTo>
                <a:cubicBezTo>
                  <a:pt x="561" y="184"/>
                  <a:pt x="561" y="191"/>
                  <a:pt x="556" y="196"/>
                </a:cubicBezTo>
                <a:cubicBezTo>
                  <a:pt x="540" y="212"/>
                  <a:pt x="540" y="212"/>
                  <a:pt x="540" y="212"/>
                </a:cubicBezTo>
                <a:cubicBezTo>
                  <a:pt x="538" y="214"/>
                  <a:pt x="534" y="216"/>
                  <a:pt x="531" y="216"/>
                </a:cubicBezTo>
                <a:cubicBezTo>
                  <a:pt x="482" y="216"/>
                  <a:pt x="482" y="216"/>
                  <a:pt x="482" y="216"/>
                </a:cubicBezTo>
                <a:cubicBezTo>
                  <a:pt x="482" y="359"/>
                  <a:pt x="482" y="359"/>
                  <a:pt x="482" y="359"/>
                </a:cubicBezTo>
                <a:cubicBezTo>
                  <a:pt x="482" y="366"/>
                  <a:pt x="476" y="372"/>
                  <a:pt x="468" y="37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024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oman looking at tablet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Customer analysis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Objective: Uncovering Our Key Customer Insights</a:t>
            </a:r>
            <a:endParaRPr lang="en-US" dirty="0"/>
          </a:p>
          <a:p>
            <a:r>
              <a:rPr lang="en-US" dirty="0"/>
              <a:t>Most Frequent Customer Type: </a:t>
            </a:r>
            <a:r>
              <a:rPr lang="en-US" dirty="0">
                <a:solidFill>
                  <a:schemeClr val="accent1"/>
                </a:solidFill>
              </a:rPr>
              <a:t>Members</a:t>
            </a:r>
            <a:r>
              <a:rPr lang="en-US" dirty="0"/>
              <a:t> are our core base, demonstrating unwavering loyalty and brand engagement.</a:t>
            </a:r>
          </a:p>
          <a:p>
            <a:r>
              <a:rPr lang="en-US" dirty="0"/>
              <a:t>Highest Revenue Contribution: </a:t>
            </a:r>
            <a:r>
              <a:rPr lang="en-US" dirty="0">
                <a:solidFill>
                  <a:schemeClr val="accent1"/>
                </a:solidFill>
              </a:rPr>
              <a:t>Members (164,223.44) </a:t>
            </a:r>
            <a:r>
              <a:rPr lang="en-US" dirty="0"/>
              <a:t>are our top revenue generators, emphasizing their critical role in our business success.</a:t>
            </a:r>
          </a:p>
          <a:p>
            <a:r>
              <a:rPr lang="en-US" dirty="0"/>
              <a:t>Predominant Gender: </a:t>
            </a:r>
            <a:r>
              <a:rPr lang="en-US" dirty="0">
                <a:solidFill>
                  <a:schemeClr val="accent1"/>
                </a:solidFill>
              </a:rPr>
              <a:t>Females</a:t>
            </a:r>
            <a:r>
              <a:rPr lang="en-US" dirty="0"/>
              <a:t> dominate our member base, shaping our marketing strategies to cater effectively to this key demographic trend.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8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Insights (Questions &amp; Answers)</a:t>
            </a:r>
          </a:p>
        </p:txBody>
      </p:sp>
      <p:pic>
        <p:nvPicPr>
          <p:cNvPr id="23" name="Picture Placeholder 22" descr="view of group working at a conference table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452192"/>
            <a:ext cx="12192000" cy="1405807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9ED4813-00C9-4133-BEBB-D8BED1ADD07D}"/>
              </a:ext>
            </a:extLst>
          </p:cNvPr>
          <p:cNvSpPr/>
          <p:nvPr/>
        </p:nvSpPr>
        <p:spPr>
          <a:xfrm>
            <a:off x="779646" y="1828800"/>
            <a:ext cx="5111015" cy="3623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1.Count of distinct cities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r>
              <a:rPr lang="en-US" sz="2400" dirty="0"/>
              <a:t>2.Branches and corresponding cities</a:t>
            </a:r>
            <a:r>
              <a:rPr lang="en-US" dirty="0"/>
              <a:t>.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0D684E2-436A-417E-8091-E46358ECE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282769"/>
              </p:ext>
            </p:extLst>
          </p:nvPr>
        </p:nvGraphicFramePr>
        <p:xfrm>
          <a:off x="885525" y="2377441"/>
          <a:ext cx="5005136" cy="1254819"/>
        </p:xfrm>
        <a:graphic>
          <a:graphicData uri="http://schemas.openxmlformats.org/drawingml/2006/table">
            <a:tbl>
              <a:tblPr/>
              <a:tblGrid>
                <a:gridCol w="5005136">
                  <a:extLst>
                    <a:ext uri="{9D8B030D-6E8A-4147-A177-3AD203B41FA5}">
                      <a16:colId xmlns:a16="http://schemas.microsoft.com/office/drawing/2014/main" val="2339120496"/>
                    </a:ext>
                  </a:extLst>
                </a:gridCol>
              </a:tblGrid>
              <a:tr h="418273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Yangon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2885681"/>
                  </a:ext>
                </a:extLst>
              </a:tr>
              <a:tr h="418273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Naypyitaw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9107103"/>
                  </a:ext>
                </a:extLst>
              </a:tr>
              <a:tr h="418273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Mandalay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958259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D700A81-CC2F-4768-8A8A-94D847657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4356343"/>
              </p:ext>
            </p:extLst>
          </p:nvPr>
        </p:nvGraphicFramePr>
        <p:xfrm>
          <a:off x="779646" y="4147848"/>
          <a:ext cx="2791327" cy="1304343"/>
        </p:xfrm>
        <a:graphic>
          <a:graphicData uri="http://schemas.openxmlformats.org/drawingml/2006/table">
            <a:tbl>
              <a:tblPr/>
              <a:tblGrid>
                <a:gridCol w="394636">
                  <a:extLst>
                    <a:ext uri="{9D8B030D-6E8A-4147-A177-3AD203B41FA5}">
                      <a16:colId xmlns:a16="http://schemas.microsoft.com/office/drawing/2014/main" val="3304429010"/>
                    </a:ext>
                  </a:extLst>
                </a:gridCol>
                <a:gridCol w="2396691">
                  <a:extLst>
                    <a:ext uri="{9D8B030D-6E8A-4147-A177-3AD203B41FA5}">
                      <a16:colId xmlns:a16="http://schemas.microsoft.com/office/drawing/2014/main" val="1602636323"/>
                    </a:ext>
                  </a:extLst>
                </a:gridCol>
              </a:tblGrid>
              <a:tr h="434781">
                <a:tc>
                  <a:txBody>
                    <a:bodyPr/>
                    <a:lstStyle/>
                    <a:p>
                      <a:r>
                        <a:rPr lang="en-US"/>
                        <a:t>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Yangon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930172"/>
                  </a:ext>
                </a:extLst>
              </a:tr>
              <a:tr h="434781">
                <a:tc>
                  <a:txBody>
                    <a:bodyPr/>
                    <a:lstStyle/>
                    <a:p>
                      <a:r>
                        <a:rPr lang="en-US"/>
                        <a:t>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Naypyitaw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1368611"/>
                  </a:ext>
                </a:extLst>
              </a:tr>
              <a:tr h="434781">
                <a:tc>
                  <a:txBody>
                    <a:bodyPr/>
                    <a:lstStyle/>
                    <a:p>
                      <a:r>
                        <a:rPr lang="en-US"/>
                        <a:t>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Mandalay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2779438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E97333A0-AA29-4559-8264-1FD496736521}"/>
              </a:ext>
            </a:extLst>
          </p:cNvPr>
          <p:cNvSpPr/>
          <p:nvPr/>
        </p:nvSpPr>
        <p:spPr>
          <a:xfrm>
            <a:off x="7091916" y="2573079"/>
            <a:ext cx="30409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select distinct city from amazon</a:t>
            </a:r>
            <a:r>
              <a:rPr lang="en-US" dirty="0"/>
              <a:t>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4E14F9-46DD-46AD-8D9B-77541EF5FD23}"/>
              </a:ext>
            </a:extLst>
          </p:cNvPr>
          <p:cNvSpPr/>
          <p:nvPr/>
        </p:nvSpPr>
        <p:spPr>
          <a:xfrm>
            <a:off x="7091916" y="1828800"/>
            <a:ext cx="1913861" cy="548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QUERIES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B3A54A-48B9-4321-8689-9D88DE7C9475}"/>
              </a:ext>
            </a:extLst>
          </p:cNvPr>
          <p:cNvSpPr/>
          <p:nvPr/>
        </p:nvSpPr>
        <p:spPr>
          <a:xfrm>
            <a:off x="7166344" y="3632260"/>
            <a:ext cx="29664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select distinct Branch, City from amazon;</a:t>
            </a:r>
          </a:p>
        </p:txBody>
      </p:sp>
      <p:grpSp>
        <p:nvGrpSpPr>
          <p:cNvPr id="10" name="Group 9" descr="science symbol icon">
            <a:extLst>
              <a:ext uri="{FF2B5EF4-FFF2-40B4-BE49-F238E27FC236}">
                <a16:creationId xmlns:a16="http://schemas.microsoft.com/office/drawing/2014/main" id="{36AAB1C6-EE89-4203-A927-0D94C094AC2B}"/>
              </a:ext>
            </a:extLst>
          </p:cNvPr>
          <p:cNvGrpSpPr/>
          <p:nvPr/>
        </p:nvGrpSpPr>
        <p:grpSpPr>
          <a:xfrm>
            <a:off x="885525" y="1079960"/>
            <a:ext cx="581643" cy="651698"/>
            <a:chOff x="8388351" y="-2647950"/>
            <a:chExt cx="566738" cy="635000"/>
          </a:xfrm>
          <a:solidFill>
            <a:schemeClr val="accent3"/>
          </a:solidFill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FC232612-EE35-44A6-ACAE-983E306918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88351" y="-2647950"/>
              <a:ext cx="566738" cy="635000"/>
            </a:xfrm>
            <a:custGeom>
              <a:avLst/>
              <a:gdLst>
                <a:gd name="T0" fmla="*/ 79 w 86"/>
                <a:gd name="T1" fmla="*/ 41 h 96"/>
                <a:gd name="T2" fmla="*/ 59 w 86"/>
                <a:gd name="T3" fmla="*/ 18 h 96"/>
                <a:gd name="T4" fmla="*/ 27 w 86"/>
                <a:gd name="T5" fmla="*/ 18 h 96"/>
                <a:gd name="T6" fmla="*/ 7 w 86"/>
                <a:gd name="T7" fmla="*/ 41 h 96"/>
                <a:gd name="T8" fmla="*/ 7 w 86"/>
                <a:gd name="T9" fmla="*/ 55 h 96"/>
                <a:gd name="T10" fmla="*/ 15 w 86"/>
                <a:gd name="T11" fmla="*/ 80 h 96"/>
                <a:gd name="T12" fmla="*/ 43 w 86"/>
                <a:gd name="T13" fmla="*/ 96 h 96"/>
                <a:gd name="T14" fmla="*/ 71 w 86"/>
                <a:gd name="T15" fmla="*/ 80 h 96"/>
                <a:gd name="T16" fmla="*/ 79 w 86"/>
                <a:gd name="T17" fmla="*/ 55 h 96"/>
                <a:gd name="T18" fmla="*/ 71 w 86"/>
                <a:gd name="T19" fmla="*/ 20 h 96"/>
                <a:gd name="T20" fmla="*/ 75 w 86"/>
                <a:gd name="T21" fmla="*/ 39 h 96"/>
                <a:gd name="T22" fmla="*/ 63 w 86"/>
                <a:gd name="T23" fmla="*/ 38 h 96"/>
                <a:gd name="T24" fmla="*/ 71 w 86"/>
                <a:gd name="T25" fmla="*/ 20 h 96"/>
                <a:gd name="T26" fmla="*/ 43 w 86"/>
                <a:gd name="T27" fmla="*/ 67 h 96"/>
                <a:gd name="T28" fmla="*/ 27 w 86"/>
                <a:gd name="T29" fmla="*/ 56 h 96"/>
                <a:gd name="T30" fmla="*/ 27 w 86"/>
                <a:gd name="T31" fmla="*/ 40 h 96"/>
                <a:gd name="T32" fmla="*/ 43 w 86"/>
                <a:gd name="T33" fmla="*/ 29 h 96"/>
                <a:gd name="T34" fmla="*/ 59 w 86"/>
                <a:gd name="T35" fmla="*/ 40 h 96"/>
                <a:gd name="T36" fmla="*/ 59 w 86"/>
                <a:gd name="T37" fmla="*/ 56 h 96"/>
                <a:gd name="T38" fmla="*/ 58 w 86"/>
                <a:gd name="T39" fmla="*/ 62 h 96"/>
                <a:gd name="T40" fmla="*/ 47 w 86"/>
                <a:gd name="T41" fmla="*/ 69 h 96"/>
                <a:gd name="T42" fmla="*/ 58 w 86"/>
                <a:gd name="T43" fmla="*/ 62 h 96"/>
                <a:gd name="T44" fmla="*/ 30 w 86"/>
                <a:gd name="T45" fmla="*/ 73 h 96"/>
                <a:gd name="T46" fmla="*/ 32 w 86"/>
                <a:gd name="T47" fmla="*/ 64 h 96"/>
                <a:gd name="T48" fmla="*/ 23 w 86"/>
                <a:gd name="T49" fmla="*/ 53 h 96"/>
                <a:gd name="T50" fmla="*/ 23 w 86"/>
                <a:gd name="T51" fmla="*/ 43 h 96"/>
                <a:gd name="T52" fmla="*/ 23 w 86"/>
                <a:gd name="T53" fmla="*/ 53 h 96"/>
                <a:gd name="T54" fmla="*/ 30 w 86"/>
                <a:gd name="T55" fmla="*/ 23 h 96"/>
                <a:gd name="T56" fmla="*/ 32 w 86"/>
                <a:gd name="T57" fmla="*/ 32 h 96"/>
                <a:gd name="T58" fmla="*/ 47 w 86"/>
                <a:gd name="T59" fmla="*/ 27 h 96"/>
                <a:gd name="T60" fmla="*/ 58 w 86"/>
                <a:gd name="T61" fmla="*/ 34 h 96"/>
                <a:gd name="T62" fmla="*/ 47 w 86"/>
                <a:gd name="T63" fmla="*/ 27 h 96"/>
                <a:gd name="T64" fmla="*/ 68 w 86"/>
                <a:gd name="T65" fmla="*/ 48 h 96"/>
                <a:gd name="T66" fmla="*/ 63 w 86"/>
                <a:gd name="T67" fmla="*/ 48 h 96"/>
                <a:gd name="T68" fmla="*/ 43 w 86"/>
                <a:gd name="T69" fmla="*/ 4 h 96"/>
                <a:gd name="T70" fmla="*/ 43 w 86"/>
                <a:gd name="T71" fmla="*/ 25 h 96"/>
                <a:gd name="T72" fmla="*/ 43 w 86"/>
                <a:gd name="T73" fmla="*/ 4 h 96"/>
                <a:gd name="T74" fmla="*/ 7 w 86"/>
                <a:gd name="T75" fmla="*/ 23 h 96"/>
                <a:gd name="T76" fmla="*/ 23 w 86"/>
                <a:gd name="T77" fmla="*/ 38 h 96"/>
                <a:gd name="T78" fmla="*/ 11 w 86"/>
                <a:gd name="T79" fmla="*/ 39 h 96"/>
                <a:gd name="T80" fmla="*/ 11 w 86"/>
                <a:gd name="T81" fmla="*/ 57 h 96"/>
                <a:gd name="T82" fmla="*/ 23 w 86"/>
                <a:gd name="T83" fmla="*/ 58 h 96"/>
                <a:gd name="T84" fmla="*/ 7 w 86"/>
                <a:gd name="T85" fmla="*/ 73 h 96"/>
                <a:gd name="T86" fmla="*/ 31 w 86"/>
                <a:gd name="T87" fmla="*/ 77 h 96"/>
                <a:gd name="T88" fmla="*/ 55 w 86"/>
                <a:gd name="T89" fmla="*/ 77 h 96"/>
                <a:gd name="T90" fmla="*/ 79 w 86"/>
                <a:gd name="T91" fmla="*/ 73 h 96"/>
                <a:gd name="T92" fmla="*/ 63 w 86"/>
                <a:gd name="T93" fmla="*/ 58 h 96"/>
                <a:gd name="T94" fmla="*/ 75 w 86"/>
                <a:gd name="T95" fmla="*/ 5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6" h="96">
                  <a:moveTo>
                    <a:pt x="73" y="48"/>
                  </a:moveTo>
                  <a:cubicBezTo>
                    <a:pt x="75" y="46"/>
                    <a:pt x="77" y="43"/>
                    <a:pt x="79" y="41"/>
                  </a:cubicBezTo>
                  <a:cubicBezTo>
                    <a:pt x="84" y="33"/>
                    <a:pt x="86" y="25"/>
                    <a:pt x="83" y="21"/>
                  </a:cubicBezTo>
                  <a:cubicBezTo>
                    <a:pt x="79" y="15"/>
                    <a:pt x="70" y="15"/>
                    <a:pt x="59" y="18"/>
                  </a:cubicBezTo>
                  <a:cubicBezTo>
                    <a:pt x="55" y="7"/>
                    <a:pt x="49" y="0"/>
                    <a:pt x="43" y="0"/>
                  </a:cubicBezTo>
                  <a:cubicBezTo>
                    <a:pt x="37" y="0"/>
                    <a:pt x="31" y="7"/>
                    <a:pt x="27" y="18"/>
                  </a:cubicBezTo>
                  <a:cubicBezTo>
                    <a:pt x="16" y="15"/>
                    <a:pt x="7" y="15"/>
                    <a:pt x="3" y="21"/>
                  </a:cubicBezTo>
                  <a:cubicBezTo>
                    <a:pt x="0" y="25"/>
                    <a:pt x="2" y="33"/>
                    <a:pt x="7" y="41"/>
                  </a:cubicBezTo>
                  <a:cubicBezTo>
                    <a:pt x="9" y="43"/>
                    <a:pt x="11" y="46"/>
                    <a:pt x="13" y="48"/>
                  </a:cubicBezTo>
                  <a:cubicBezTo>
                    <a:pt x="11" y="50"/>
                    <a:pt x="9" y="53"/>
                    <a:pt x="7" y="55"/>
                  </a:cubicBezTo>
                  <a:cubicBezTo>
                    <a:pt x="2" y="63"/>
                    <a:pt x="0" y="71"/>
                    <a:pt x="3" y="75"/>
                  </a:cubicBezTo>
                  <a:cubicBezTo>
                    <a:pt x="6" y="78"/>
                    <a:pt x="10" y="80"/>
                    <a:pt x="15" y="80"/>
                  </a:cubicBezTo>
                  <a:cubicBezTo>
                    <a:pt x="19" y="80"/>
                    <a:pt x="23" y="79"/>
                    <a:pt x="27" y="78"/>
                  </a:cubicBezTo>
                  <a:cubicBezTo>
                    <a:pt x="31" y="89"/>
                    <a:pt x="37" y="96"/>
                    <a:pt x="43" y="96"/>
                  </a:cubicBezTo>
                  <a:cubicBezTo>
                    <a:pt x="49" y="96"/>
                    <a:pt x="55" y="89"/>
                    <a:pt x="59" y="78"/>
                  </a:cubicBezTo>
                  <a:cubicBezTo>
                    <a:pt x="63" y="79"/>
                    <a:pt x="67" y="80"/>
                    <a:pt x="71" y="80"/>
                  </a:cubicBezTo>
                  <a:cubicBezTo>
                    <a:pt x="76" y="80"/>
                    <a:pt x="80" y="78"/>
                    <a:pt x="83" y="75"/>
                  </a:cubicBezTo>
                  <a:cubicBezTo>
                    <a:pt x="86" y="71"/>
                    <a:pt x="84" y="63"/>
                    <a:pt x="79" y="55"/>
                  </a:cubicBezTo>
                  <a:cubicBezTo>
                    <a:pt x="77" y="53"/>
                    <a:pt x="75" y="50"/>
                    <a:pt x="73" y="48"/>
                  </a:cubicBezTo>
                  <a:close/>
                  <a:moveTo>
                    <a:pt x="71" y="20"/>
                  </a:moveTo>
                  <a:cubicBezTo>
                    <a:pt x="75" y="20"/>
                    <a:pt x="78" y="21"/>
                    <a:pt x="79" y="23"/>
                  </a:cubicBezTo>
                  <a:cubicBezTo>
                    <a:pt x="81" y="26"/>
                    <a:pt x="80" y="32"/>
                    <a:pt x="75" y="39"/>
                  </a:cubicBezTo>
                  <a:cubicBezTo>
                    <a:pt x="74" y="41"/>
                    <a:pt x="72" y="43"/>
                    <a:pt x="71" y="45"/>
                  </a:cubicBezTo>
                  <a:cubicBezTo>
                    <a:pt x="68" y="43"/>
                    <a:pt x="65" y="40"/>
                    <a:pt x="63" y="38"/>
                  </a:cubicBezTo>
                  <a:cubicBezTo>
                    <a:pt x="62" y="32"/>
                    <a:pt x="61" y="27"/>
                    <a:pt x="60" y="22"/>
                  </a:cubicBezTo>
                  <a:cubicBezTo>
                    <a:pt x="64" y="21"/>
                    <a:pt x="68" y="20"/>
                    <a:pt x="71" y="20"/>
                  </a:cubicBezTo>
                  <a:close/>
                  <a:moveTo>
                    <a:pt x="52" y="61"/>
                  </a:moveTo>
                  <a:cubicBezTo>
                    <a:pt x="49" y="63"/>
                    <a:pt x="46" y="65"/>
                    <a:pt x="43" y="67"/>
                  </a:cubicBezTo>
                  <a:cubicBezTo>
                    <a:pt x="40" y="65"/>
                    <a:pt x="37" y="63"/>
                    <a:pt x="34" y="61"/>
                  </a:cubicBezTo>
                  <a:cubicBezTo>
                    <a:pt x="32" y="60"/>
                    <a:pt x="29" y="58"/>
                    <a:pt x="27" y="56"/>
                  </a:cubicBezTo>
                  <a:cubicBezTo>
                    <a:pt x="27" y="54"/>
                    <a:pt x="27" y="51"/>
                    <a:pt x="27" y="48"/>
                  </a:cubicBezTo>
                  <a:cubicBezTo>
                    <a:pt x="27" y="45"/>
                    <a:pt x="27" y="42"/>
                    <a:pt x="27" y="40"/>
                  </a:cubicBezTo>
                  <a:cubicBezTo>
                    <a:pt x="29" y="38"/>
                    <a:pt x="32" y="36"/>
                    <a:pt x="34" y="35"/>
                  </a:cubicBezTo>
                  <a:cubicBezTo>
                    <a:pt x="37" y="33"/>
                    <a:pt x="40" y="31"/>
                    <a:pt x="43" y="29"/>
                  </a:cubicBezTo>
                  <a:cubicBezTo>
                    <a:pt x="46" y="31"/>
                    <a:pt x="49" y="33"/>
                    <a:pt x="52" y="35"/>
                  </a:cubicBezTo>
                  <a:cubicBezTo>
                    <a:pt x="54" y="36"/>
                    <a:pt x="57" y="38"/>
                    <a:pt x="59" y="40"/>
                  </a:cubicBezTo>
                  <a:cubicBezTo>
                    <a:pt x="59" y="42"/>
                    <a:pt x="59" y="45"/>
                    <a:pt x="59" y="48"/>
                  </a:cubicBezTo>
                  <a:cubicBezTo>
                    <a:pt x="59" y="51"/>
                    <a:pt x="59" y="54"/>
                    <a:pt x="59" y="56"/>
                  </a:cubicBezTo>
                  <a:cubicBezTo>
                    <a:pt x="57" y="58"/>
                    <a:pt x="54" y="60"/>
                    <a:pt x="52" y="61"/>
                  </a:cubicBezTo>
                  <a:close/>
                  <a:moveTo>
                    <a:pt x="58" y="62"/>
                  </a:moveTo>
                  <a:cubicBezTo>
                    <a:pt x="58" y="66"/>
                    <a:pt x="57" y="69"/>
                    <a:pt x="56" y="73"/>
                  </a:cubicBezTo>
                  <a:cubicBezTo>
                    <a:pt x="53" y="72"/>
                    <a:pt x="50" y="71"/>
                    <a:pt x="47" y="69"/>
                  </a:cubicBezTo>
                  <a:cubicBezTo>
                    <a:pt x="50" y="68"/>
                    <a:pt x="52" y="66"/>
                    <a:pt x="54" y="64"/>
                  </a:cubicBezTo>
                  <a:cubicBezTo>
                    <a:pt x="56" y="64"/>
                    <a:pt x="57" y="63"/>
                    <a:pt x="58" y="62"/>
                  </a:cubicBezTo>
                  <a:close/>
                  <a:moveTo>
                    <a:pt x="39" y="69"/>
                  </a:moveTo>
                  <a:cubicBezTo>
                    <a:pt x="36" y="71"/>
                    <a:pt x="33" y="72"/>
                    <a:pt x="30" y="73"/>
                  </a:cubicBezTo>
                  <a:cubicBezTo>
                    <a:pt x="29" y="69"/>
                    <a:pt x="28" y="66"/>
                    <a:pt x="28" y="62"/>
                  </a:cubicBezTo>
                  <a:cubicBezTo>
                    <a:pt x="29" y="63"/>
                    <a:pt x="30" y="64"/>
                    <a:pt x="32" y="64"/>
                  </a:cubicBezTo>
                  <a:cubicBezTo>
                    <a:pt x="34" y="66"/>
                    <a:pt x="36" y="68"/>
                    <a:pt x="39" y="69"/>
                  </a:cubicBezTo>
                  <a:close/>
                  <a:moveTo>
                    <a:pt x="23" y="53"/>
                  </a:moveTo>
                  <a:cubicBezTo>
                    <a:pt x="21" y="51"/>
                    <a:pt x="20" y="50"/>
                    <a:pt x="18" y="48"/>
                  </a:cubicBezTo>
                  <a:cubicBezTo>
                    <a:pt x="20" y="46"/>
                    <a:pt x="21" y="45"/>
                    <a:pt x="23" y="43"/>
                  </a:cubicBezTo>
                  <a:cubicBezTo>
                    <a:pt x="23" y="45"/>
                    <a:pt x="23" y="46"/>
                    <a:pt x="23" y="48"/>
                  </a:cubicBezTo>
                  <a:cubicBezTo>
                    <a:pt x="23" y="50"/>
                    <a:pt x="23" y="51"/>
                    <a:pt x="23" y="53"/>
                  </a:cubicBezTo>
                  <a:close/>
                  <a:moveTo>
                    <a:pt x="28" y="34"/>
                  </a:moveTo>
                  <a:cubicBezTo>
                    <a:pt x="28" y="30"/>
                    <a:pt x="29" y="27"/>
                    <a:pt x="30" y="23"/>
                  </a:cubicBezTo>
                  <a:cubicBezTo>
                    <a:pt x="33" y="24"/>
                    <a:pt x="36" y="25"/>
                    <a:pt x="39" y="27"/>
                  </a:cubicBezTo>
                  <a:cubicBezTo>
                    <a:pt x="36" y="28"/>
                    <a:pt x="34" y="30"/>
                    <a:pt x="32" y="32"/>
                  </a:cubicBezTo>
                  <a:cubicBezTo>
                    <a:pt x="30" y="32"/>
                    <a:pt x="29" y="33"/>
                    <a:pt x="28" y="34"/>
                  </a:cubicBezTo>
                  <a:close/>
                  <a:moveTo>
                    <a:pt x="47" y="27"/>
                  </a:moveTo>
                  <a:cubicBezTo>
                    <a:pt x="50" y="25"/>
                    <a:pt x="53" y="24"/>
                    <a:pt x="56" y="23"/>
                  </a:cubicBezTo>
                  <a:cubicBezTo>
                    <a:pt x="57" y="27"/>
                    <a:pt x="58" y="30"/>
                    <a:pt x="58" y="34"/>
                  </a:cubicBezTo>
                  <a:cubicBezTo>
                    <a:pt x="57" y="33"/>
                    <a:pt x="56" y="32"/>
                    <a:pt x="54" y="32"/>
                  </a:cubicBezTo>
                  <a:cubicBezTo>
                    <a:pt x="52" y="30"/>
                    <a:pt x="50" y="28"/>
                    <a:pt x="47" y="27"/>
                  </a:cubicBezTo>
                  <a:close/>
                  <a:moveTo>
                    <a:pt x="63" y="43"/>
                  </a:moveTo>
                  <a:cubicBezTo>
                    <a:pt x="65" y="45"/>
                    <a:pt x="66" y="46"/>
                    <a:pt x="68" y="48"/>
                  </a:cubicBezTo>
                  <a:cubicBezTo>
                    <a:pt x="66" y="50"/>
                    <a:pt x="65" y="51"/>
                    <a:pt x="63" y="53"/>
                  </a:cubicBezTo>
                  <a:cubicBezTo>
                    <a:pt x="63" y="51"/>
                    <a:pt x="63" y="50"/>
                    <a:pt x="63" y="48"/>
                  </a:cubicBezTo>
                  <a:cubicBezTo>
                    <a:pt x="63" y="46"/>
                    <a:pt x="63" y="45"/>
                    <a:pt x="63" y="43"/>
                  </a:cubicBezTo>
                  <a:close/>
                  <a:moveTo>
                    <a:pt x="43" y="4"/>
                  </a:moveTo>
                  <a:cubicBezTo>
                    <a:pt x="47" y="4"/>
                    <a:pt x="52" y="10"/>
                    <a:pt x="55" y="19"/>
                  </a:cubicBezTo>
                  <a:cubicBezTo>
                    <a:pt x="51" y="21"/>
                    <a:pt x="47" y="22"/>
                    <a:pt x="43" y="25"/>
                  </a:cubicBezTo>
                  <a:cubicBezTo>
                    <a:pt x="39" y="22"/>
                    <a:pt x="35" y="21"/>
                    <a:pt x="31" y="19"/>
                  </a:cubicBezTo>
                  <a:cubicBezTo>
                    <a:pt x="34" y="10"/>
                    <a:pt x="39" y="4"/>
                    <a:pt x="43" y="4"/>
                  </a:cubicBezTo>
                  <a:close/>
                  <a:moveTo>
                    <a:pt x="11" y="39"/>
                  </a:moveTo>
                  <a:cubicBezTo>
                    <a:pt x="6" y="32"/>
                    <a:pt x="5" y="26"/>
                    <a:pt x="7" y="23"/>
                  </a:cubicBezTo>
                  <a:cubicBezTo>
                    <a:pt x="9" y="20"/>
                    <a:pt x="16" y="19"/>
                    <a:pt x="26" y="22"/>
                  </a:cubicBezTo>
                  <a:cubicBezTo>
                    <a:pt x="25" y="27"/>
                    <a:pt x="24" y="32"/>
                    <a:pt x="23" y="38"/>
                  </a:cubicBezTo>
                  <a:cubicBezTo>
                    <a:pt x="21" y="40"/>
                    <a:pt x="18" y="43"/>
                    <a:pt x="15" y="45"/>
                  </a:cubicBezTo>
                  <a:cubicBezTo>
                    <a:pt x="14" y="43"/>
                    <a:pt x="12" y="41"/>
                    <a:pt x="11" y="39"/>
                  </a:cubicBezTo>
                  <a:close/>
                  <a:moveTo>
                    <a:pt x="7" y="73"/>
                  </a:moveTo>
                  <a:cubicBezTo>
                    <a:pt x="5" y="70"/>
                    <a:pt x="6" y="64"/>
                    <a:pt x="11" y="57"/>
                  </a:cubicBezTo>
                  <a:cubicBezTo>
                    <a:pt x="12" y="55"/>
                    <a:pt x="14" y="53"/>
                    <a:pt x="15" y="51"/>
                  </a:cubicBezTo>
                  <a:cubicBezTo>
                    <a:pt x="18" y="53"/>
                    <a:pt x="21" y="56"/>
                    <a:pt x="23" y="58"/>
                  </a:cubicBezTo>
                  <a:cubicBezTo>
                    <a:pt x="24" y="64"/>
                    <a:pt x="25" y="69"/>
                    <a:pt x="26" y="74"/>
                  </a:cubicBezTo>
                  <a:cubicBezTo>
                    <a:pt x="16" y="77"/>
                    <a:pt x="9" y="76"/>
                    <a:pt x="7" y="73"/>
                  </a:cubicBezTo>
                  <a:close/>
                  <a:moveTo>
                    <a:pt x="43" y="92"/>
                  </a:moveTo>
                  <a:cubicBezTo>
                    <a:pt x="39" y="92"/>
                    <a:pt x="34" y="86"/>
                    <a:pt x="31" y="77"/>
                  </a:cubicBezTo>
                  <a:cubicBezTo>
                    <a:pt x="35" y="75"/>
                    <a:pt x="39" y="74"/>
                    <a:pt x="43" y="71"/>
                  </a:cubicBezTo>
                  <a:cubicBezTo>
                    <a:pt x="47" y="74"/>
                    <a:pt x="51" y="75"/>
                    <a:pt x="55" y="77"/>
                  </a:cubicBezTo>
                  <a:cubicBezTo>
                    <a:pt x="52" y="86"/>
                    <a:pt x="47" y="92"/>
                    <a:pt x="43" y="92"/>
                  </a:cubicBezTo>
                  <a:close/>
                  <a:moveTo>
                    <a:pt x="79" y="73"/>
                  </a:moveTo>
                  <a:cubicBezTo>
                    <a:pt x="77" y="76"/>
                    <a:pt x="70" y="77"/>
                    <a:pt x="60" y="74"/>
                  </a:cubicBezTo>
                  <a:cubicBezTo>
                    <a:pt x="61" y="69"/>
                    <a:pt x="62" y="64"/>
                    <a:pt x="63" y="58"/>
                  </a:cubicBezTo>
                  <a:cubicBezTo>
                    <a:pt x="65" y="56"/>
                    <a:pt x="68" y="53"/>
                    <a:pt x="71" y="51"/>
                  </a:cubicBezTo>
                  <a:cubicBezTo>
                    <a:pt x="72" y="53"/>
                    <a:pt x="74" y="55"/>
                    <a:pt x="75" y="57"/>
                  </a:cubicBezTo>
                  <a:cubicBezTo>
                    <a:pt x="80" y="64"/>
                    <a:pt x="81" y="70"/>
                    <a:pt x="79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/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7760C00-9FF9-4686-B625-430AE9352D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05838" y="-2397125"/>
              <a:ext cx="131763" cy="133350"/>
            </a:xfrm>
            <a:custGeom>
              <a:avLst/>
              <a:gdLst>
                <a:gd name="T0" fmla="*/ 10 w 20"/>
                <a:gd name="T1" fmla="*/ 0 h 20"/>
                <a:gd name="T2" fmla="*/ 0 w 20"/>
                <a:gd name="T3" fmla="*/ 10 h 20"/>
                <a:gd name="T4" fmla="*/ 10 w 20"/>
                <a:gd name="T5" fmla="*/ 20 h 20"/>
                <a:gd name="T6" fmla="*/ 20 w 20"/>
                <a:gd name="T7" fmla="*/ 10 h 20"/>
                <a:gd name="T8" fmla="*/ 10 w 20"/>
                <a:gd name="T9" fmla="*/ 0 h 20"/>
                <a:gd name="T10" fmla="*/ 10 w 20"/>
                <a:gd name="T11" fmla="*/ 16 h 20"/>
                <a:gd name="T12" fmla="*/ 4 w 20"/>
                <a:gd name="T13" fmla="*/ 10 h 20"/>
                <a:gd name="T14" fmla="*/ 10 w 20"/>
                <a:gd name="T15" fmla="*/ 4 h 20"/>
                <a:gd name="T16" fmla="*/ 16 w 20"/>
                <a:gd name="T17" fmla="*/ 10 h 20"/>
                <a:gd name="T18" fmla="*/ 10 w 20"/>
                <a:gd name="T19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0"/>
                  </a:move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ubicBezTo>
                    <a:pt x="16" y="20"/>
                    <a:pt x="20" y="16"/>
                    <a:pt x="20" y="10"/>
                  </a:cubicBezTo>
                  <a:cubicBezTo>
                    <a:pt x="20" y="4"/>
                    <a:pt x="16" y="0"/>
                    <a:pt x="10" y="0"/>
                  </a:cubicBezTo>
                  <a:close/>
                  <a:moveTo>
                    <a:pt x="10" y="16"/>
                  </a:move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/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681773-F69D-49E1-BB29-DF81ECB2124E}"/>
              </a:ext>
            </a:extLst>
          </p:cNvPr>
          <p:cNvCxnSpPr/>
          <p:nvPr/>
        </p:nvCxnSpPr>
        <p:spPr>
          <a:xfrm>
            <a:off x="1108732" y="4147847"/>
            <a:ext cx="0" cy="13043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7BAB11-1AF7-43EE-B427-CA8BE52EF547}"/>
              </a:ext>
            </a:extLst>
          </p:cNvPr>
          <p:cNvCxnSpPr/>
          <p:nvPr/>
        </p:nvCxnSpPr>
        <p:spPr>
          <a:xfrm>
            <a:off x="779646" y="4523874"/>
            <a:ext cx="12897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46A128-1783-4F3C-A2C7-66FBBFB35A49}"/>
              </a:ext>
            </a:extLst>
          </p:cNvPr>
          <p:cNvCxnSpPr/>
          <p:nvPr/>
        </p:nvCxnSpPr>
        <p:spPr>
          <a:xfrm>
            <a:off x="779646" y="5053263"/>
            <a:ext cx="14630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0346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67791C-D5DF-4172-AFB3-ED8851C29B29}"/>
              </a:ext>
            </a:extLst>
          </p:cNvPr>
          <p:cNvSpPr/>
          <p:nvPr/>
        </p:nvSpPr>
        <p:spPr>
          <a:xfrm>
            <a:off x="340242" y="648586"/>
            <a:ext cx="882967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3.What is the count of distinct product lines in the dataset?</a:t>
            </a:r>
          </a:p>
          <a:p>
            <a:pPr fontAlgn="base"/>
            <a:endParaRPr lang="en-US" dirty="0">
              <a:solidFill>
                <a:srgbClr val="374151"/>
              </a:solidFill>
              <a:latin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D990260-B151-4309-8599-6BC467B9F3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385196"/>
              </p:ext>
            </p:extLst>
          </p:nvPr>
        </p:nvGraphicFramePr>
        <p:xfrm>
          <a:off x="581025" y="1084521"/>
          <a:ext cx="11029950" cy="2194560"/>
        </p:xfrm>
        <a:graphic>
          <a:graphicData uri="http://schemas.openxmlformats.org/drawingml/2006/table">
            <a:tbl>
              <a:tblPr/>
              <a:tblGrid>
                <a:gridCol w="11029950">
                  <a:extLst>
                    <a:ext uri="{9D8B030D-6E8A-4147-A177-3AD203B41FA5}">
                      <a16:colId xmlns:a16="http://schemas.microsoft.com/office/drawing/2014/main" val="906768433"/>
                    </a:ext>
                  </a:extLst>
                </a:gridCol>
              </a:tblGrid>
              <a:tr h="29948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/>
                        <a:t>Health and beauty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9340137"/>
                  </a:ext>
                </a:extLst>
              </a:tr>
              <a:tr h="29948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/>
                        <a:t>Electronic accessories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0603537"/>
                  </a:ext>
                </a:extLst>
              </a:tr>
              <a:tr h="29948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/>
                        <a:t>Home and lifestyle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1808858"/>
                  </a:ext>
                </a:extLst>
              </a:tr>
              <a:tr h="29948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/>
                        <a:t>Sports and travel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978869"/>
                  </a:ext>
                </a:extLst>
              </a:tr>
              <a:tr h="29948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Food and beverages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396448"/>
                  </a:ext>
                </a:extLst>
              </a:tr>
              <a:tr h="299484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Fashion accessories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2264389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A9AE3910-78B1-4B0F-B5C7-FD0E58410BF4}"/>
              </a:ext>
            </a:extLst>
          </p:cNvPr>
          <p:cNvSpPr/>
          <p:nvPr/>
        </p:nvSpPr>
        <p:spPr>
          <a:xfrm>
            <a:off x="489098" y="3244334"/>
            <a:ext cx="82640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4.Which payment method occurs most frequently?</a:t>
            </a:r>
          </a:p>
          <a:p>
            <a:pPr fontAlgn="base"/>
            <a:endParaRPr lang="en-US" dirty="0">
              <a:solidFill>
                <a:srgbClr val="374151"/>
              </a:solidFill>
              <a:latin typeface="Roboto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AD374C2-DBDE-4A93-BBFF-4F451A65D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350151"/>
              </p:ext>
            </p:extLst>
          </p:nvPr>
        </p:nvGraphicFramePr>
        <p:xfrm>
          <a:off x="808074" y="3578920"/>
          <a:ext cx="10802902" cy="397657"/>
        </p:xfrm>
        <a:graphic>
          <a:graphicData uri="http://schemas.openxmlformats.org/drawingml/2006/table">
            <a:tbl>
              <a:tblPr/>
              <a:tblGrid>
                <a:gridCol w="5401451">
                  <a:extLst>
                    <a:ext uri="{9D8B030D-6E8A-4147-A177-3AD203B41FA5}">
                      <a16:colId xmlns:a16="http://schemas.microsoft.com/office/drawing/2014/main" val="4139650366"/>
                    </a:ext>
                  </a:extLst>
                </a:gridCol>
                <a:gridCol w="5401451">
                  <a:extLst>
                    <a:ext uri="{9D8B030D-6E8A-4147-A177-3AD203B41FA5}">
                      <a16:colId xmlns:a16="http://schemas.microsoft.com/office/drawing/2014/main" val="2844688363"/>
                    </a:ext>
                  </a:extLst>
                </a:gridCol>
              </a:tblGrid>
              <a:tr h="397657">
                <a:tc>
                  <a:txBody>
                    <a:bodyPr/>
                    <a:lstStyle/>
                    <a:p>
                      <a:r>
                        <a:rPr lang="en-US" dirty="0"/>
                        <a:t>Ewallet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266223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6683ACD-3BC7-4AD8-97AD-9DE1ACCE8504}"/>
              </a:ext>
            </a:extLst>
          </p:cNvPr>
          <p:cNvSpPr/>
          <p:nvPr/>
        </p:nvSpPr>
        <p:spPr>
          <a:xfrm>
            <a:off x="489098" y="3890664"/>
            <a:ext cx="79242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5.Which product line has the highest sales?</a:t>
            </a:r>
          </a:p>
          <a:p>
            <a:pPr fontAlgn="base"/>
            <a:endParaRPr lang="en-US" dirty="0">
              <a:solidFill>
                <a:srgbClr val="374151"/>
              </a:solidFill>
              <a:latin typeface="Roboto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DD3559F-85C7-4C34-9706-ADDB89D001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591648"/>
              </p:ext>
            </p:extLst>
          </p:nvPr>
        </p:nvGraphicFramePr>
        <p:xfrm>
          <a:off x="808073" y="4312566"/>
          <a:ext cx="10802902" cy="640080"/>
        </p:xfrm>
        <a:graphic>
          <a:graphicData uri="http://schemas.openxmlformats.org/drawingml/2006/table">
            <a:tbl>
              <a:tblPr/>
              <a:tblGrid>
                <a:gridCol w="5401451">
                  <a:extLst>
                    <a:ext uri="{9D8B030D-6E8A-4147-A177-3AD203B41FA5}">
                      <a16:colId xmlns:a16="http://schemas.microsoft.com/office/drawing/2014/main" val="2844510125"/>
                    </a:ext>
                  </a:extLst>
                </a:gridCol>
                <a:gridCol w="5401451">
                  <a:extLst>
                    <a:ext uri="{9D8B030D-6E8A-4147-A177-3AD203B41FA5}">
                      <a16:colId xmlns:a16="http://schemas.microsoft.com/office/drawing/2014/main" val="966455918"/>
                    </a:ext>
                  </a:extLst>
                </a:gridCol>
              </a:tblGrid>
              <a:tr h="39765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Food and beverages  - 56144.84</a:t>
                      </a:r>
                    </a:p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3054562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FBFB356A-307C-494E-AE31-78DA1028AA69}"/>
              </a:ext>
            </a:extLst>
          </p:cNvPr>
          <p:cNvSpPr/>
          <p:nvPr/>
        </p:nvSpPr>
        <p:spPr>
          <a:xfrm>
            <a:off x="489098" y="4721658"/>
            <a:ext cx="8355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374151"/>
                </a:solidFill>
                <a:latin typeface="Roboto"/>
              </a:rPr>
              <a:t>6.How much revenue is generated each month?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F0F0D8E-DE78-427C-84FA-578E911459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0983388"/>
              </p:ext>
            </p:extLst>
          </p:nvPr>
        </p:nvGraphicFramePr>
        <p:xfrm>
          <a:off x="808073" y="5228498"/>
          <a:ext cx="2413592" cy="1108506"/>
        </p:xfrm>
        <a:graphic>
          <a:graphicData uri="http://schemas.openxmlformats.org/drawingml/2006/table">
            <a:tbl>
              <a:tblPr/>
              <a:tblGrid>
                <a:gridCol w="1206796">
                  <a:extLst>
                    <a:ext uri="{9D8B030D-6E8A-4147-A177-3AD203B41FA5}">
                      <a16:colId xmlns:a16="http://schemas.microsoft.com/office/drawing/2014/main" val="74154953"/>
                    </a:ext>
                  </a:extLst>
                </a:gridCol>
                <a:gridCol w="1206796">
                  <a:extLst>
                    <a:ext uri="{9D8B030D-6E8A-4147-A177-3AD203B41FA5}">
                      <a16:colId xmlns:a16="http://schemas.microsoft.com/office/drawing/2014/main" val="3252838189"/>
                    </a:ext>
                  </a:extLst>
                </a:gridCol>
              </a:tblGrid>
              <a:tr h="369502">
                <a:tc>
                  <a:txBody>
                    <a:bodyPr/>
                    <a:lstStyle/>
                    <a:p>
                      <a:r>
                        <a:rPr lang="en-US" dirty="0"/>
                        <a:t>Jan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116291.87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9358389"/>
                  </a:ext>
                </a:extLst>
              </a:tr>
              <a:tr h="369502">
                <a:tc>
                  <a:txBody>
                    <a:bodyPr/>
                    <a:lstStyle/>
                    <a:p>
                      <a:r>
                        <a:rPr lang="en-US"/>
                        <a:t>Mar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109455.51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2536406"/>
                  </a:ext>
                </a:extLst>
              </a:tr>
              <a:tr h="369502">
                <a:tc>
                  <a:txBody>
                    <a:bodyPr/>
                    <a:lstStyle/>
                    <a:p>
                      <a:r>
                        <a:rPr lang="en-US"/>
                        <a:t>Feb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97219.37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05820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1CFF2646-1FA7-40A0-80A2-B3F2DCBAB8BF}"/>
              </a:ext>
            </a:extLst>
          </p:cNvPr>
          <p:cNvSpPr/>
          <p:nvPr/>
        </p:nvSpPr>
        <p:spPr>
          <a:xfrm>
            <a:off x="808073" y="5228498"/>
            <a:ext cx="2424225" cy="11085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4BAEEA2-2B8E-49C9-83C2-4A505C4E0D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8517409"/>
              </p:ext>
            </p:extLst>
          </p:nvPr>
        </p:nvGraphicFramePr>
        <p:xfrm>
          <a:off x="808071" y="5228494"/>
          <a:ext cx="2413592" cy="1108509"/>
        </p:xfrm>
        <a:graphic>
          <a:graphicData uri="http://schemas.openxmlformats.org/drawingml/2006/table">
            <a:tbl>
              <a:tblPr/>
              <a:tblGrid>
                <a:gridCol w="1206796">
                  <a:extLst>
                    <a:ext uri="{9D8B030D-6E8A-4147-A177-3AD203B41FA5}">
                      <a16:colId xmlns:a16="http://schemas.microsoft.com/office/drawing/2014/main" val="4238758085"/>
                    </a:ext>
                  </a:extLst>
                </a:gridCol>
                <a:gridCol w="1206796">
                  <a:extLst>
                    <a:ext uri="{9D8B030D-6E8A-4147-A177-3AD203B41FA5}">
                      <a16:colId xmlns:a16="http://schemas.microsoft.com/office/drawing/2014/main" val="653955775"/>
                    </a:ext>
                  </a:extLst>
                </a:gridCol>
              </a:tblGrid>
              <a:tr h="369503">
                <a:tc>
                  <a:txBody>
                    <a:bodyPr/>
                    <a:lstStyle/>
                    <a:p>
                      <a:r>
                        <a:rPr lang="en-US"/>
                        <a:t>Jan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116291.87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479720"/>
                  </a:ext>
                </a:extLst>
              </a:tr>
              <a:tr h="369503">
                <a:tc>
                  <a:txBody>
                    <a:bodyPr/>
                    <a:lstStyle/>
                    <a:p>
                      <a:r>
                        <a:rPr lang="en-US"/>
                        <a:t>Mar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109455.51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5122912"/>
                  </a:ext>
                </a:extLst>
              </a:tr>
              <a:tr h="369503">
                <a:tc>
                  <a:txBody>
                    <a:bodyPr/>
                    <a:lstStyle/>
                    <a:p>
                      <a:r>
                        <a:rPr lang="en-US"/>
                        <a:t>Feb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97219.37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6221892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D234CA-30E5-47F9-8B43-D96CAC414679}"/>
              </a:ext>
            </a:extLst>
          </p:cNvPr>
          <p:cNvCxnSpPr/>
          <p:nvPr/>
        </p:nvCxnSpPr>
        <p:spPr>
          <a:xfrm>
            <a:off x="1807535" y="5228494"/>
            <a:ext cx="0" cy="11085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04784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duct Summary_Win32_RS v2" id="{4A4BC7BA-E104-48CF-9F11-CBBDF04784BE}" vid="{45BAD27F-A2E8-4282-99F2-C6ED447BF4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46A686-309E-4CB8-8B43-0618CA3DC8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A6C788-C4FC-4FDC-8A35-3D0FEBD2EC4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043F881-A283-4804-BC69-C2CA14CA788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Product summary presentation</Template>
  <TotalTime>0</TotalTime>
  <Words>864</Words>
  <Application>Microsoft Office PowerPoint</Application>
  <PresentationFormat>Widescreen</PresentationFormat>
  <Paragraphs>166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Gill Sans MT</vt:lpstr>
      <vt:lpstr>Roboto</vt:lpstr>
      <vt:lpstr>Wingdings 2</vt:lpstr>
      <vt:lpstr>DividendVTI</vt:lpstr>
      <vt:lpstr>Amazon capstone project</vt:lpstr>
      <vt:lpstr>  </vt:lpstr>
      <vt:lpstr>Data overview</vt:lpstr>
      <vt:lpstr>Feature engineering</vt:lpstr>
      <vt:lpstr>Product analysis</vt:lpstr>
      <vt:lpstr>Sales Analysis</vt:lpstr>
      <vt:lpstr>Customer analysis</vt:lpstr>
      <vt:lpstr>Business Insights (Questions &amp; Answers)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2024-05-23T02:35:12Z</dcterms:created>
  <dcterms:modified xsi:type="dcterms:W3CDTF">2024-06-02T08:46:48Z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